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3"/>
  </p:notesMasterIdLst>
  <p:sldIdLst>
    <p:sldId id="283" r:id="rId2"/>
    <p:sldId id="285" r:id="rId3"/>
    <p:sldId id="284" r:id="rId4"/>
    <p:sldId id="333" r:id="rId5"/>
    <p:sldId id="286" r:id="rId6"/>
    <p:sldId id="351" r:id="rId7"/>
    <p:sldId id="352" r:id="rId8"/>
    <p:sldId id="291" r:id="rId9"/>
    <p:sldId id="292" r:id="rId10"/>
    <p:sldId id="324" r:id="rId11"/>
    <p:sldId id="293" r:id="rId12"/>
    <p:sldId id="294" r:id="rId13"/>
    <p:sldId id="325" r:id="rId14"/>
    <p:sldId id="296" r:id="rId15"/>
    <p:sldId id="334" r:id="rId16"/>
    <p:sldId id="297" r:id="rId17"/>
    <p:sldId id="298" r:id="rId18"/>
    <p:sldId id="326" r:id="rId19"/>
    <p:sldId id="299" r:id="rId20"/>
    <p:sldId id="329" r:id="rId21"/>
    <p:sldId id="300" r:id="rId22"/>
    <p:sldId id="301" r:id="rId23"/>
    <p:sldId id="328" r:id="rId24"/>
    <p:sldId id="335" r:id="rId25"/>
    <p:sldId id="331" r:id="rId26"/>
    <p:sldId id="307" r:id="rId27"/>
    <p:sldId id="302" r:id="rId28"/>
    <p:sldId id="337" r:id="rId29"/>
    <p:sldId id="308" r:id="rId30"/>
    <p:sldId id="338" r:id="rId31"/>
    <p:sldId id="309" r:id="rId32"/>
    <p:sldId id="339" r:id="rId33"/>
    <p:sldId id="340" r:id="rId34"/>
    <p:sldId id="310" r:id="rId35"/>
    <p:sldId id="350" r:id="rId36"/>
    <p:sldId id="313" r:id="rId37"/>
    <p:sldId id="336" r:id="rId38"/>
    <p:sldId id="312" r:id="rId39"/>
    <p:sldId id="346" r:id="rId40"/>
    <p:sldId id="314" r:id="rId41"/>
    <p:sldId id="341" r:id="rId42"/>
    <p:sldId id="342" r:id="rId43"/>
    <p:sldId id="343" r:id="rId44"/>
    <p:sldId id="344" r:id="rId45"/>
    <p:sldId id="345" r:id="rId46"/>
    <p:sldId id="319" r:id="rId47"/>
    <p:sldId id="347" r:id="rId48"/>
    <p:sldId id="348" r:id="rId49"/>
    <p:sldId id="320" r:id="rId50"/>
    <p:sldId id="353" r:id="rId51"/>
    <p:sldId id="349" r:id="rId52"/>
  </p:sldIdLst>
  <p:sldSz cx="12192000" cy="6858000"/>
  <p:notesSz cx="6858000" cy="9144000"/>
  <p:embeddedFontLst>
    <p:embeddedFont>
      <p:font typeface="Frutiger LT Com 45 Light" panose="020B030303050409020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Lucida Console" panose="020B0609040504020204" pitchFamily="49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5"/>
            <p14:sldId id="284"/>
          </p14:sldIdLst>
        </p14:section>
        <p14:section name="Literature Review" id="{A379453C-F899-45BA-96E3-E52F2B2D12A2}">
          <p14:sldIdLst>
            <p14:sldId id="333"/>
            <p14:sldId id="286"/>
            <p14:sldId id="351"/>
            <p14:sldId id="352"/>
            <p14:sldId id="291"/>
            <p14:sldId id="292"/>
            <p14:sldId id="324"/>
            <p14:sldId id="293"/>
            <p14:sldId id="294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29"/>
            <p14:sldId id="300"/>
            <p14:sldId id="301"/>
            <p14:sldId id="328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38"/>
            <p14:sldId id="309"/>
            <p14:sldId id="339"/>
            <p14:sldId id="340"/>
            <p14:sldId id="310"/>
            <p14:sldId id="350"/>
            <p14:sldId id="313"/>
          </p14:sldIdLst>
        </p14:section>
        <p14:section name="Vegetation Analysis" id="{CC3222C1-2594-4637-8D5F-0D2D883EBC33}">
          <p14:sldIdLst>
            <p14:sldId id="336"/>
            <p14:sldId id="312"/>
            <p14:sldId id="346"/>
            <p14:sldId id="314"/>
            <p14:sldId id="341"/>
            <p14:sldId id="342"/>
            <p14:sldId id="343"/>
            <p14:sldId id="344"/>
            <p14:sldId id="345"/>
            <p14:sldId id="319"/>
            <p14:sldId id="347"/>
          </p14:sldIdLst>
        </p14:section>
        <p14:section name="Conclusion" id="{8A30123E-4A27-465C-93DD-860722F1BBA8}">
          <p14:sldIdLst>
            <p14:sldId id="348"/>
            <p14:sldId id="320"/>
            <p14:sldId id="353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D6003D"/>
    <a:srgbClr val="FF0049"/>
    <a:srgbClr val="00CC27"/>
    <a:srgbClr val="00FF32"/>
    <a:srgbClr val="110BFF"/>
    <a:srgbClr val="FFFFFF"/>
    <a:srgbClr val="1280EC"/>
    <a:srgbClr val="D10002"/>
    <a:srgbClr val="99F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307" autoAdjust="0"/>
  </p:normalViewPr>
  <p:slideViewPr>
    <p:cSldViewPr snapToObjects="1">
      <p:cViewPr varScale="1">
        <p:scale>
          <a:sx n="92" d="100"/>
          <a:sy n="92" d="100"/>
        </p:scale>
        <p:origin x="255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03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="" xmlns:r="http://schemas.openxmlformats.org/officeDocument/2006/relationships" xmlns:c16r2="http://schemas.microsoft.com/office/drawing/2015/06/chart"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19.12.2020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cluster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 index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the similarity between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clusterings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of information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information distance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the distance between two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U-Net 110 </a:t>
            </a:r>
            <a:r>
              <a:rPr lang="de-DE" dirty="0" err="1"/>
              <a:t>minutes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FCDN 135 </a:t>
            </a:r>
            <a:r>
              <a:rPr lang="de-DE" dirty="0" err="1"/>
              <a:t>minutes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236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jpe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3.png"/><Relationship Id="rId7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jpe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2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25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noProof="0" dirty="0"/>
              <a:t>Master Thesis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noProof="0" dirty="0"/>
              <a:t>Semantic Segmentation of Land Use </a:t>
            </a:r>
            <a:br>
              <a:rPr lang="en-US" noProof="0" dirty="0"/>
            </a:br>
            <a:r>
              <a:rPr lang="en-US" noProof="0" dirty="0"/>
              <a:t>with High-Resolution Orthophotos </a:t>
            </a:r>
            <a:br>
              <a:rPr lang="en-US" noProof="0" dirty="0"/>
            </a:br>
            <a:r>
              <a:rPr lang="en-US" noProof="0" dirty="0"/>
              <a:t>and Convolutional Neural Networks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 – Dense Blocks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4511968" cy="335722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direct connections to all subsequent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growth rate</a:t>
            </a:r>
            <a:r>
              <a:rPr lang="en-US" noProof="0" dirty="0"/>
              <a:t> determines new feature maps per step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transition layer</a:t>
            </a:r>
            <a:r>
              <a:rPr lang="en-US" noProof="0" dirty="0"/>
              <a:t> at the end for </a:t>
            </a:r>
            <a:r>
              <a:rPr lang="en-US" noProof="0" dirty="0" err="1"/>
              <a:t>downsampling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optional: </a:t>
            </a:r>
            <a:r>
              <a:rPr lang="en-US" i="1" noProof="0" dirty="0"/>
              <a:t>compression</a:t>
            </a:r>
            <a:r>
              <a:rPr lang="en-US" noProof="0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667985"/>
            <a:ext cx="4371072" cy="3134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8D6F28B-4CAB-48DD-BA15-ABD208B42807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Huang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575432" y="1582257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  <p:sp>
        <p:nvSpPr>
          <p:cNvPr id="49" name="Textfeld 48">
            <a:extLst>
              <a:ext uri="{FF2B5EF4-FFF2-40B4-BE49-F238E27FC236}">
                <a16:creationId xmlns:a16="http://schemas.microsoft.com/office/drawing/2014/main" id="{32DE0A72-798A-4AB1-832E-DD690CD2429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Jégou</a:t>
            </a:r>
            <a:r>
              <a:rPr lang="de-DE" sz="1000" i="1" dirty="0"/>
              <a:t>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on </a:t>
            </a:r>
            <a:r>
              <a:rPr lang="en-US" noProof="0" dirty="0" err="1"/>
              <a:t>CamVid</a:t>
            </a:r>
            <a:r>
              <a:rPr lang="en-US" noProof="0" dirty="0"/>
              <a:t> Dataset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en-US" sz="1000" i="1" noProof="0" dirty="0"/>
              <a:t>Original Image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62A91431-457F-4240-AF9F-E2EF4FC3D98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Jégou</a:t>
            </a:r>
            <a:r>
              <a:rPr lang="de-DE" sz="1000" i="1" dirty="0"/>
              <a:t>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648961"/>
            <a:ext cx="7321376" cy="35600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411E0E-37A9-47B2-989A-1FDF8A11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66" y="5211060"/>
            <a:ext cx="1760546" cy="60646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EA2AD4-3247-4C4A-8787-B074C3B9A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70" y="2623741"/>
            <a:ext cx="3315800" cy="27091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unsupervised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split into encoder and decoder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encoder is used for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Postprocessing with Conditional Random Fields and Hierarchical Segmentation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3B89FF-1C3C-486A-B798-0DB9DFACC3B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Xia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on BSDS500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0FCCDE3E-F7A2-4E99-83B1-EE4F40D08CE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Xia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Dataset Preparations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Digital Orthographic Photographs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</p:spPr>
            <p:txBody>
              <a:bodyPr/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aerial photograph of earth's surface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RGB color and near-infrared light data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each pixel represents </a:t>
                </a:r>
                <a14:m>
                  <m:oMath xmlns:m="http://schemas.openxmlformats.org/officeDocument/2006/math">
                    <m:r>
                      <a:rPr lang="en-US" sz="1600" b="0" i="0" noProof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en-US" sz="1600" b="0" i="0" noProof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noProof="0" dirty="0"/>
                  <a:t> in scale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  <a:blipFill>
                <a:blip r:embed="rId3"/>
                <a:stretch>
                  <a:fillRect l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46206" y="3058205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Image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Graphics with Land Use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Preparations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41" y="2314811"/>
            <a:ext cx="5952128" cy="3717264"/>
          </a:xfrm>
        </p:spPr>
        <p:txBody>
          <a:bodyPr/>
          <a:lstStyle/>
          <a:p>
            <a:r>
              <a:rPr lang="en-US" b="1" noProof="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Emergency Landing Assistant at </a:t>
            </a:r>
            <a:r>
              <a:rPr lang="en-US" noProof="0" dirty="0" err="1"/>
              <a:t>FernUniversität</a:t>
            </a:r>
            <a:r>
              <a:rPr lang="en-US" noProof="0" dirty="0"/>
              <a:t> in Hagen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Primary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Comparison of Deep Learning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Secondary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Vegetation Density Analysis with Spectral Indices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Final Datasets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Inaccuracies in the Ground Truth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 rot="5400000" flipV="1">
            <a:off x="7340797" y="250533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5016024" cy="256513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buildings class includes land parcels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roads and railways submerged in surrounding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riverbanks delineated poorly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D523CEE-250C-4D3D-8828-22F2B4454FF6}"/>
              </a:ext>
            </a:extLst>
          </p:cNvPr>
          <p:cNvSpPr txBox="1">
            <a:spLocks/>
          </p:cNvSpPr>
          <p:nvPr/>
        </p:nvSpPr>
        <p:spPr>
          <a:xfrm>
            <a:off x="8112224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1A3FAD9-7390-4350-B603-16410C22C57A}"/>
              </a:ext>
            </a:extLst>
          </p:cNvPr>
          <p:cNvSpPr txBox="1">
            <a:spLocks/>
          </p:cNvSpPr>
          <p:nvPr/>
        </p:nvSpPr>
        <p:spPr>
          <a:xfrm>
            <a:off x="9414986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2"/>
            <a:ext cx="4295944" cy="30848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forest, agriculture and buildings make up 97% of 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many training samples only consist of one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 – Addressing the Issues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664066"/>
            <a:ext cx="3503856" cy="2909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use samples containing two or more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reduces class imbalance, because large patches are dropped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 and Hardware Specifications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264352" y="3856702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8229495" y="5683946"/>
            <a:ext cx="422662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11520000" y="5685618"/>
            <a:ext cx="43204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9948293" y="3317563"/>
            <a:ext cx="43204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06C49A3-8A82-4B5B-8823-09D046F3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2257362"/>
            <a:ext cx="846639" cy="846639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005FD6-3B33-43EA-894D-FE06F88FA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3582251"/>
            <a:ext cx="846639" cy="846639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B68DFE-F4A9-4567-ABEF-770E12D05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9" y="4895631"/>
            <a:ext cx="846639" cy="846639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31400396-BF60-4F7A-BB71-7852A99BD1DD}"/>
              </a:ext>
            </a:extLst>
          </p:cNvPr>
          <p:cNvGrpSpPr/>
          <p:nvPr/>
        </p:nvGrpSpPr>
        <p:grpSpPr>
          <a:xfrm>
            <a:off x="3145574" y="2257362"/>
            <a:ext cx="847396" cy="3484908"/>
            <a:chOff x="2923138" y="2257362"/>
            <a:chExt cx="847396" cy="348490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A75C320-9D70-4B4E-9126-69C4591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2257362"/>
              <a:ext cx="846639" cy="84663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7A72B5C-84E6-4237-8E08-68D8AA93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3582251"/>
              <a:ext cx="846639" cy="84663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073E17A-BCC5-411C-908E-9D34D352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95" y="4895631"/>
              <a:ext cx="846639" cy="846639"/>
            </a:xfrm>
            <a:prstGeom prst="rect">
              <a:avLst/>
            </a:prstGeom>
          </p:spPr>
        </p:pic>
      </p:grpSp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5FF36A-4E5D-4135-8EDC-7DE0EA2B2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2257362"/>
            <a:ext cx="846639" cy="846639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8AE3B0-5CEA-4D26-AE45-17FB45D3E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3582251"/>
            <a:ext cx="846639" cy="846639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5008F94-3D41-48FB-8EF6-E5C7469937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0" y="4895631"/>
            <a:ext cx="846639" cy="846639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985A45B-1C6C-46C3-B25D-8632C7D65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2152623"/>
            <a:ext cx="1056116" cy="1056116"/>
          </a:xfrm>
          <a:prstGeom prst="rect">
            <a:avLst/>
          </a:prstGeom>
        </p:spPr>
      </p:pic>
      <p:pic>
        <p:nvPicPr>
          <p:cNvPr id="45" name="Grafik 4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72F3125-4492-4177-AA4A-677A3CE437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3477512"/>
            <a:ext cx="1056116" cy="1056116"/>
          </a:xfrm>
          <a:prstGeom prst="rect">
            <a:avLst/>
          </a:prstGeom>
        </p:spPr>
      </p:pic>
      <p:pic>
        <p:nvPicPr>
          <p:cNvPr id="47" name="Grafik 4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A9BDFB4-CC1D-48A4-88DE-2DDACED82D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6" y="4790892"/>
            <a:ext cx="1056116" cy="1056116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8AD4FCD-62EE-4725-927E-DA7A100AAB75}"/>
              </a:ext>
            </a:extLst>
          </p:cNvPr>
          <p:cNvGrpSpPr/>
          <p:nvPr/>
        </p:nvGrpSpPr>
        <p:grpSpPr>
          <a:xfrm>
            <a:off x="1445934" y="2052248"/>
            <a:ext cx="1251660" cy="3890771"/>
            <a:chOff x="1022205" y="2052248"/>
            <a:chExt cx="1251660" cy="3890771"/>
          </a:xfrm>
        </p:grpSpPr>
        <p:pic>
          <p:nvPicPr>
            <p:cNvPr id="17" name="Grafik 16" descr="Ein Bild, das draußen, Transport enthält.&#10;&#10;Automatisch generierte Beschreibung">
              <a:extLst>
                <a:ext uri="{FF2B5EF4-FFF2-40B4-BE49-F238E27FC236}">
                  <a16:creationId xmlns:a16="http://schemas.microsoft.com/office/drawing/2014/main" id="{A23BEB51-C6E4-4C0E-8281-3E6FFEA7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2056612"/>
              <a:ext cx="1248138" cy="1248138"/>
            </a:xfrm>
            <a:prstGeom prst="rect">
              <a:avLst/>
            </a:prstGeom>
          </p:spPr>
        </p:pic>
        <p:pic>
          <p:nvPicPr>
            <p:cNvPr id="23" name="Grafik 22" descr="Ein Bild, das Text, draußen enthält.&#10;&#10;Automatisch generierte Beschreibung">
              <a:extLst>
                <a:ext uri="{FF2B5EF4-FFF2-40B4-BE49-F238E27FC236}">
                  <a16:creationId xmlns:a16="http://schemas.microsoft.com/office/drawing/2014/main" id="{E29AD7AD-C762-4E40-950F-0F292469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3381501"/>
              <a:ext cx="1248138" cy="1248138"/>
            </a:xfrm>
            <a:prstGeom prst="rect">
              <a:avLst/>
            </a:prstGeom>
          </p:spPr>
        </p:pic>
        <p:pic>
          <p:nvPicPr>
            <p:cNvPr id="35" name="Grafik 34" descr="Ein Bild, das draußen, Natur enthält.&#10;&#10;Automatisch generierte Beschreibung">
              <a:extLst>
                <a:ext uri="{FF2B5EF4-FFF2-40B4-BE49-F238E27FC236}">
                  <a16:creationId xmlns:a16="http://schemas.microsoft.com/office/drawing/2014/main" id="{0454BFEA-D41D-4CC7-87DE-5173CD7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4694881"/>
              <a:ext cx="1248138" cy="1248138"/>
            </a:xfrm>
            <a:prstGeom prst="rect">
              <a:avLst/>
            </a:prstGeom>
          </p:spPr>
        </p:pic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33893B8-52BF-4BAB-B694-977DE499987B}"/>
                </a:ext>
              </a:extLst>
            </p:cNvPr>
            <p:cNvSpPr/>
            <p:nvPr/>
          </p:nvSpPr>
          <p:spPr>
            <a:xfrm rot="5400000">
              <a:off x="-819371" y="3899441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D33E44-8AFD-4575-B1C0-F3CB44FDF406}"/>
                </a:ext>
              </a:extLst>
            </p:cNvPr>
            <p:cNvSpPr/>
            <p:nvPr/>
          </p:nvSpPr>
          <p:spPr>
            <a:xfrm>
              <a:off x="1226589" y="2052248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07E6F4B7-CF76-4AB2-A53E-B4FE5BAF1F31}"/>
                </a:ext>
              </a:extLst>
            </p:cNvPr>
            <p:cNvSpPr/>
            <p:nvPr/>
          </p:nvSpPr>
          <p:spPr>
            <a:xfrm rot="5400000">
              <a:off x="230287" y="3899440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2F3D9E3-C72D-420E-8DF1-2DDEF6A87C3D}"/>
                </a:ext>
              </a:extLst>
            </p:cNvPr>
            <p:cNvSpPr/>
            <p:nvPr/>
          </p:nvSpPr>
          <p:spPr>
            <a:xfrm>
              <a:off x="1224207" y="310400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688B968-6922-4856-9001-B020FD935E4A}"/>
                </a:ext>
              </a:extLst>
            </p:cNvPr>
            <p:cNvSpPr/>
            <p:nvPr/>
          </p:nvSpPr>
          <p:spPr>
            <a:xfrm>
              <a:off x="1224206" y="4426624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A7E9362-A82F-492F-BB88-1FD6F1C5A386}"/>
                </a:ext>
              </a:extLst>
            </p:cNvPr>
            <p:cNvSpPr/>
            <p:nvPr/>
          </p:nvSpPr>
          <p:spPr>
            <a:xfrm>
              <a:off x="1226586" y="469488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935E9ED-8F47-417F-B9AE-1A5EF2192D43}"/>
                </a:ext>
              </a:extLst>
            </p:cNvPr>
            <p:cNvSpPr/>
            <p:nvPr/>
          </p:nvSpPr>
          <p:spPr>
            <a:xfrm>
              <a:off x="1224204" y="5742270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0951F6DA-A95B-4E7F-A995-162112783D9E}"/>
                </a:ext>
              </a:extLst>
            </p:cNvPr>
            <p:cNvSpPr/>
            <p:nvPr/>
          </p:nvSpPr>
          <p:spPr>
            <a:xfrm>
              <a:off x="1226588" y="3379235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Inhaltsplatzhalter 2">
            <a:extLst>
              <a:ext uri="{FF2B5EF4-FFF2-40B4-BE49-F238E27FC236}">
                <a16:creationId xmlns:a16="http://schemas.microsoft.com/office/drawing/2014/main" id="{97B33367-BA8B-4EAB-9837-71F1221F7E7F}"/>
              </a:ext>
            </a:extLst>
          </p:cNvPr>
          <p:cNvSpPr txBox="1">
            <a:spLocks/>
          </p:cNvSpPr>
          <p:nvPr/>
        </p:nvSpPr>
        <p:spPr>
          <a:xfrm>
            <a:off x="1427319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86" name="Inhaltsplatzhalter 2">
            <a:extLst>
              <a:ext uri="{FF2B5EF4-FFF2-40B4-BE49-F238E27FC236}">
                <a16:creationId xmlns:a16="http://schemas.microsoft.com/office/drawing/2014/main" id="{8866737C-B9B4-4FD3-A25A-B96FFABADC21}"/>
              </a:ext>
            </a:extLst>
          </p:cNvPr>
          <p:cNvSpPr txBox="1">
            <a:spLocks/>
          </p:cNvSpPr>
          <p:nvPr/>
        </p:nvSpPr>
        <p:spPr>
          <a:xfrm>
            <a:off x="2855640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87" name="Inhaltsplatzhalter 2">
            <a:extLst>
              <a:ext uri="{FF2B5EF4-FFF2-40B4-BE49-F238E27FC236}">
                <a16:creationId xmlns:a16="http://schemas.microsoft.com/office/drawing/2014/main" id="{1358200F-0D12-4410-9DF3-DD624906EC7C}"/>
              </a:ext>
            </a:extLst>
          </p:cNvPr>
          <p:cNvSpPr txBox="1">
            <a:spLocks/>
          </p:cNvSpPr>
          <p:nvPr/>
        </p:nvSpPr>
        <p:spPr>
          <a:xfrm>
            <a:off x="422379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88" name="Inhaltsplatzhalter 2">
            <a:extLst>
              <a:ext uri="{FF2B5EF4-FFF2-40B4-BE49-F238E27FC236}">
                <a16:creationId xmlns:a16="http://schemas.microsoft.com/office/drawing/2014/main" id="{07A43C75-769A-4F9D-B14C-86A3A677D1AE}"/>
              </a:ext>
            </a:extLst>
          </p:cNvPr>
          <p:cNvSpPr txBox="1">
            <a:spLocks/>
          </p:cNvSpPr>
          <p:nvPr/>
        </p:nvSpPr>
        <p:spPr>
          <a:xfrm>
            <a:off x="551993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</a:t>
            </a:r>
            <a:endParaRPr lang="en-US" sz="1000" b="1" dirty="0"/>
          </a:p>
        </p:txBody>
      </p:sp>
      <p:sp>
        <p:nvSpPr>
          <p:cNvPr id="89" name="Inhaltsplatzhalter 2">
            <a:extLst>
              <a:ext uri="{FF2B5EF4-FFF2-40B4-BE49-F238E27FC236}">
                <a16:creationId xmlns:a16="http://schemas.microsoft.com/office/drawing/2014/main" id="{FAF79799-90E9-49C7-BC37-F93E7832961D}"/>
              </a:ext>
            </a:extLst>
          </p:cNvPr>
          <p:cNvSpPr txBox="1">
            <a:spLocks/>
          </p:cNvSpPr>
          <p:nvPr/>
        </p:nvSpPr>
        <p:spPr>
          <a:xfrm>
            <a:off x="696009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U-Net-18D</a:t>
            </a:r>
            <a:endParaRPr lang="en-US" sz="1000" b="1" dirty="0"/>
          </a:p>
        </p:txBody>
      </p:sp>
      <p:pic>
        <p:nvPicPr>
          <p:cNvPr id="91" name="Grafik 9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4883C92-48A0-4314-982D-3391816562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5" y="2399786"/>
            <a:ext cx="561790" cy="561790"/>
          </a:xfrm>
          <a:prstGeom prst="rect">
            <a:avLst/>
          </a:prstGeom>
        </p:spPr>
      </p:pic>
      <p:pic>
        <p:nvPicPr>
          <p:cNvPr id="92" name="Grafik 9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35C7FC-A0E2-49A0-B343-83A9F8F487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3718919"/>
            <a:ext cx="561790" cy="561790"/>
          </a:xfrm>
          <a:prstGeom prst="rect">
            <a:avLst/>
          </a:prstGeom>
        </p:spPr>
      </p:pic>
      <p:pic>
        <p:nvPicPr>
          <p:cNvPr id="93" name="Grafik 9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D738AC7-4A7D-4BC0-8F70-1540666666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5039932"/>
            <a:ext cx="561790" cy="561790"/>
          </a:xfrm>
          <a:prstGeom prst="rect">
            <a:avLst/>
          </a:prstGeom>
        </p:spPr>
      </p:pic>
      <p:sp>
        <p:nvSpPr>
          <p:cNvPr id="94" name="Inhaltsplatzhalter 2">
            <a:extLst>
              <a:ext uri="{FF2B5EF4-FFF2-40B4-BE49-F238E27FC236}">
                <a16:creationId xmlns:a16="http://schemas.microsoft.com/office/drawing/2014/main" id="{FA3A3CDE-4762-4163-85F7-220892E647F8}"/>
              </a:ext>
            </a:extLst>
          </p:cNvPr>
          <p:cNvSpPr txBox="1">
            <a:spLocks/>
          </p:cNvSpPr>
          <p:nvPr/>
        </p:nvSpPr>
        <p:spPr>
          <a:xfrm>
            <a:off x="854427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U-Net-28D</a:t>
            </a:r>
            <a:endParaRPr lang="en-US" sz="1000" b="1" dirty="0"/>
          </a:p>
        </p:txBody>
      </p:sp>
      <p:sp>
        <p:nvSpPr>
          <p:cNvPr id="98" name="Inhaltsplatzhalter 2">
            <a:extLst>
              <a:ext uri="{FF2B5EF4-FFF2-40B4-BE49-F238E27FC236}">
                <a16:creationId xmlns:a16="http://schemas.microsoft.com/office/drawing/2014/main" id="{4BD3F757-342C-43E0-A560-0DBF1247710E}"/>
              </a:ext>
            </a:extLst>
          </p:cNvPr>
          <p:cNvSpPr txBox="1">
            <a:spLocks/>
          </p:cNvSpPr>
          <p:nvPr/>
        </p:nvSpPr>
        <p:spPr>
          <a:xfrm>
            <a:off x="4920400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37.5%</a:t>
            </a:r>
            <a:endParaRPr lang="en-US" sz="800" i="1" dirty="0"/>
          </a:p>
        </p:txBody>
      </p:sp>
      <p:sp>
        <p:nvSpPr>
          <p:cNvPr id="99" name="Inhaltsplatzhalter 2">
            <a:extLst>
              <a:ext uri="{FF2B5EF4-FFF2-40B4-BE49-F238E27FC236}">
                <a16:creationId xmlns:a16="http://schemas.microsoft.com/office/drawing/2014/main" id="{27BA2633-7180-4330-9A8B-9C2A1C204389}"/>
              </a:ext>
            </a:extLst>
          </p:cNvPr>
          <p:cNvSpPr txBox="1">
            <a:spLocks/>
          </p:cNvSpPr>
          <p:nvPr/>
        </p:nvSpPr>
        <p:spPr>
          <a:xfrm>
            <a:off x="4871864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24.0%</a:t>
            </a:r>
            <a:endParaRPr lang="en-US" sz="800" i="1" dirty="0"/>
          </a:p>
        </p:txBody>
      </p:sp>
      <p:sp>
        <p:nvSpPr>
          <p:cNvPr id="100" name="Inhaltsplatzhalter 2">
            <a:extLst>
              <a:ext uri="{FF2B5EF4-FFF2-40B4-BE49-F238E27FC236}">
                <a16:creationId xmlns:a16="http://schemas.microsoft.com/office/drawing/2014/main" id="{DCDA3B86-6CE7-4477-B8CD-BCD70B43BB93}"/>
              </a:ext>
            </a:extLst>
          </p:cNvPr>
          <p:cNvSpPr txBox="1">
            <a:spLocks/>
          </p:cNvSpPr>
          <p:nvPr/>
        </p:nvSpPr>
        <p:spPr>
          <a:xfrm>
            <a:off x="4871864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101" name="Inhaltsplatzhalter 2">
            <a:extLst>
              <a:ext uri="{FF2B5EF4-FFF2-40B4-BE49-F238E27FC236}">
                <a16:creationId xmlns:a16="http://schemas.microsoft.com/office/drawing/2014/main" id="{B5D02FE0-0ADB-48DE-9C7D-BD76D62161EF}"/>
              </a:ext>
            </a:extLst>
          </p:cNvPr>
          <p:cNvSpPr txBox="1">
            <a:spLocks/>
          </p:cNvSpPr>
          <p:nvPr/>
        </p:nvSpPr>
        <p:spPr>
          <a:xfrm>
            <a:off x="6236374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61.8%</a:t>
            </a:r>
            <a:endParaRPr lang="en-US" sz="800" i="1" dirty="0"/>
          </a:p>
        </p:txBody>
      </p:sp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0407281E-8D3C-424B-B322-623E92385741}"/>
              </a:ext>
            </a:extLst>
          </p:cNvPr>
          <p:cNvSpPr txBox="1">
            <a:spLocks/>
          </p:cNvSpPr>
          <p:nvPr/>
        </p:nvSpPr>
        <p:spPr>
          <a:xfrm>
            <a:off x="6187838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37.9%</a:t>
            </a:r>
            <a:endParaRPr lang="en-US" sz="800" i="1" dirty="0"/>
          </a:p>
        </p:txBody>
      </p:sp>
      <p:sp>
        <p:nvSpPr>
          <p:cNvPr id="103" name="Inhaltsplatzhalter 2">
            <a:extLst>
              <a:ext uri="{FF2B5EF4-FFF2-40B4-BE49-F238E27FC236}">
                <a16:creationId xmlns:a16="http://schemas.microsoft.com/office/drawing/2014/main" id="{430A5885-A330-416E-90C1-7ECEAA262AE2}"/>
              </a:ext>
            </a:extLst>
          </p:cNvPr>
          <p:cNvSpPr txBox="1">
            <a:spLocks/>
          </p:cNvSpPr>
          <p:nvPr/>
        </p:nvSpPr>
        <p:spPr>
          <a:xfrm>
            <a:off x="6187838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40.0%</a:t>
            </a:r>
            <a:endParaRPr lang="en-US" sz="800" i="1" dirty="0"/>
          </a:p>
        </p:txBody>
      </p:sp>
      <p:sp>
        <p:nvSpPr>
          <p:cNvPr id="104" name="Inhaltsplatzhalter 2">
            <a:extLst>
              <a:ext uri="{FF2B5EF4-FFF2-40B4-BE49-F238E27FC236}">
                <a16:creationId xmlns:a16="http://schemas.microsoft.com/office/drawing/2014/main" id="{C80F9CFF-997A-4445-9ABE-2A84CB6A6869}"/>
              </a:ext>
            </a:extLst>
          </p:cNvPr>
          <p:cNvSpPr txBox="1">
            <a:spLocks/>
          </p:cNvSpPr>
          <p:nvPr/>
        </p:nvSpPr>
        <p:spPr>
          <a:xfrm>
            <a:off x="7792358" y="452220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33.4%</a:t>
            </a:r>
            <a:endParaRPr lang="en-US" sz="800" i="1" dirty="0"/>
          </a:p>
        </p:txBody>
      </p:sp>
      <p:sp>
        <p:nvSpPr>
          <p:cNvPr id="105" name="Inhaltsplatzhalter 2">
            <a:extLst>
              <a:ext uri="{FF2B5EF4-FFF2-40B4-BE49-F238E27FC236}">
                <a16:creationId xmlns:a16="http://schemas.microsoft.com/office/drawing/2014/main" id="{C578FB50-B36E-4CCC-B729-E31584F88818}"/>
              </a:ext>
            </a:extLst>
          </p:cNvPr>
          <p:cNvSpPr txBox="1">
            <a:spLocks/>
          </p:cNvSpPr>
          <p:nvPr/>
        </p:nvSpPr>
        <p:spPr>
          <a:xfrm>
            <a:off x="7743822" y="584750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18.0%</a:t>
            </a:r>
            <a:endParaRPr lang="en-US" sz="800" i="1" dirty="0"/>
          </a:p>
        </p:txBody>
      </p:sp>
      <p:sp>
        <p:nvSpPr>
          <p:cNvPr id="106" name="Inhaltsplatzhalter 2">
            <a:extLst>
              <a:ext uri="{FF2B5EF4-FFF2-40B4-BE49-F238E27FC236}">
                <a16:creationId xmlns:a16="http://schemas.microsoft.com/office/drawing/2014/main" id="{A35F68D7-6B21-42EC-8631-69A1C8602450}"/>
              </a:ext>
            </a:extLst>
          </p:cNvPr>
          <p:cNvSpPr txBox="1">
            <a:spLocks/>
          </p:cNvSpPr>
          <p:nvPr/>
        </p:nvSpPr>
        <p:spPr>
          <a:xfrm>
            <a:off x="7743822" y="320238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20.9%</a:t>
            </a:r>
            <a:endParaRPr lang="en-US" sz="800" i="1" dirty="0"/>
          </a:p>
        </p:txBody>
      </p:sp>
      <p:sp>
        <p:nvSpPr>
          <p:cNvPr id="107" name="Inhaltsplatzhalter 2">
            <a:extLst>
              <a:ext uri="{FF2B5EF4-FFF2-40B4-BE49-F238E27FC236}">
                <a16:creationId xmlns:a16="http://schemas.microsoft.com/office/drawing/2014/main" id="{585DD1B2-94B6-4A73-81CD-4399397FD8FA}"/>
              </a:ext>
            </a:extLst>
          </p:cNvPr>
          <p:cNvSpPr txBox="1">
            <a:spLocks/>
          </p:cNvSpPr>
          <p:nvPr/>
        </p:nvSpPr>
        <p:spPr>
          <a:xfrm>
            <a:off x="8983017" y="4301332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21.0%</a:t>
            </a:r>
            <a:endParaRPr lang="en-US" sz="800" i="1" dirty="0"/>
          </a:p>
        </p:txBody>
      </p:sp>
      <p:sp>
        <p:nvSpPr>
          <p:cNvPr id="108" name="Inhaltsplatzhalter 2">
            <a:extLst>
              <a:ext uri="{FF2B5EF4-FFF2-40B4-BE49-F238E27FC236}">
                <a16:creationId xmlns:a16="http://schemas.microsoft.com/office/drawing/2014/main" id="{8E6AD662-DE3D-4C2E-A31C-FAD081AFE7FB}"/>
              </a:ext>
            </a:extLst>
          </p:cNvPr>
          <p:cNvSpPr txBox="1">
            <a:spLocks/>
          </p:cNvSpPr>
          <p:nvPr/>
        </p:nvSpPr>
        <p:spPr>
          <a:xfrm>
            <a:off x="8934481" y="562663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4.7%</a:t>
            </a:r>
            <a:endParaRPr lang="en-US" sz="800" i="1" dirty="0"/>
          </a:p>
        </p:txBody>
      </p:sp>
      <p:sp>
        <p:nvSpPr>
          <p:cNvPr id="109" name="Inhaltsplatzhalter 2">
            <a:extLst>
              <a:ext uri="{FF2B5EF4-FFF2-40B4-BE49-F238E27FC236}">
                <a16:creationId xmlns:a16="http://schemas.microsoft.com/office/drawing/2014/main" id="{33019FF6-5399-441D-9EA1-D49A4C754CF0}"/>
              </a:ext>
            </a:extLst>
          </p:cNvPr>
          <p:cNvSpPr txBox="1">
            <a:spLocks/>
          </p:cNvSpPr>
          <p:nvPr/>
        </p:nvSpPr>
        <p:spPr>
          <a:xfrm>
            <a:off x="8934481" y="2971988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4.5%</a:t>
            </a:r>
            <a:endParaRPr lang="en-US" sz="800" i="1" dirty="0"/>
          </a:p>
        </p:txBody>
      </p:sp>
      <p:sp>
        <p:nvSpPr>
          <p:cNvPr id="110" name="Inhaltsplatzhalter 2">
            <a:extLst>
              <a:ext uri="{FF2B5EF4-FFF2-40B4-BE49-F238E27FC236}">
                <a16:creationId xmlns:a16="http://schemas.microsoft.com/office/drawing/2014/main" id="{84680BD5-B9BE-4CCE-8191-1671817738D3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(38.8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8017356" y="5683946"/>
            <a:ext cx="422662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11345961" y="5685618"/>
            <a:ext cx="43204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9812354" y="3317563"/>
            <a:ext cx="43204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epochs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E5FEF2-5FD7-4A9D-8584-ADE4F59C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1988840"/>
            <a:ext cx="979493" cy="979493"/>
          </a:xfrm>
          <a:prstGeom prst="rect">
            <a:avLst/>
          </a:prstGeom>
        </p:spPr>
      </p:pic>
      <p:pic>
        <p:nvPicPr>
          <p:cNvPr id="11" name="Grafik 10" descr="Ein Bild, das Text, Visitenkarte, Vektorgrafiken enthält.&#10;&#10;Automatisch generierte Beschreibung">
            <a:extLst>
              <a:ext uri="{FF2B5EF4-FFF2-40B4-BE49-F238E27FC236}">
                <a16:creationId xmlns:a16="http://schemas.microsoft.com/office/drawing/2014/main" id="{D7E0D377-C02C-4212-83F8-BE69033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30" y="1988840"/>
            <a:ext cx="979493" cy="979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C3896-7DBD-4A12-943E-C7105E68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39" y="1988840"/>
            <a:ext cx="979493" cy="979493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8B1CDA8-296D-4934-8ADF-C5947297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0" y="3321111"/>
            <a:ext cx="979493" cy="979493"/>
          </a:xfrm>
          <a:prstGeom prst="rect">
            <a:avLst/>
          </a:prstGeom>
        </p:spPr>
      </p:pic>
      <p:pic>
        <p:nvPicPr>
          <p:cNvPr id="17" name="Grafik 16" descr="Ein Bild, das Stein enthält.&#10;&#10;Automatisch generierte Beschreibung">
            <a:extLst>
              <a:ext uri="{FF2B5EF4-FFF2-40B4-BE49-F238E27FC236}">
                <a16:creationId xmlns:a16="http://schemas.microsoft.com/office/drawing/2014/main" id="{A2ED5944-F742-4BDD-AF43-C8238379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321111"/>
            <a:ext cx="979493" cy="9794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B099AE-64D0-4F48-B36E-C5387C6B2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2" y="3321111"/>
            <a:ext cx="979493" cy="979493"/>
          </a:xfrm>
          <a:prstGeom prst="rect">
            <a:avLst/>
          </a:prstGeom>
        </p:spPr>
      </p:pic>
      <p:pic>
        <p:nvPicPr>
          <p:cNvPr id="21" name="Grafik 20" descr="Ein Bild, das Welle enthält.&#10;&#10;Automatisch generierte Beschreibung">
            <a:extLst>
              <a:ext uri="{FF2B5EF4-FFF2-40B4-BE49-F238E27FC236}">
                <a16:creationId xmlns:a16="http://schemas.microsoft.com/office/drawing/2014/main" id="{B6A006B3-7F83-48B6-8B05-31C776F7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4700591"/>
            <a:ext cx="979371" cy="979371"/>
          </a:xfrm>
          <a:prstGeom prst="rect">
            <a:avLst/>
          </a:prstGeom>
        </p:spPr>
      </p:pic>
      <p:pic>
        <p:nvPicPr>
          <p:cNvPr id="23" name="Grafik 22" descr="Ein Bild, das Text, Visitenkarte, Briefpapier, Umschlag enthält.&#10;&#10;Automatisch generierte Beschreibung">
            <a:extLst>
              <a:ext uri="{FF2B5EF4-FFF2-40B4-BE49-F238E27FC236}">
                <a16:creationId xmlns:a16="http://schemas.microsoft.com/office/drawing/2014/main" id="{CD4A9309-ECEE-4844-B1C6-9F80CFC9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60" y="4700591"/>
            <a:ext cx="979371" cy="979371"/>
          </a:xfrm>
          <a:prstGeom prst="rect">
            <a:avLst/>
          </a:prstGeom>
        </p:spPr>
      </p:pic>
      <p:pic>
        <p:nvPicPr>
          <p:cNvPr id="25" name="Grafik 2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144770-09DA-4741-B2A6-BD7286F1F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99" y="4700591"/>
            <a:ext cx="979371" cy="979371"/>
          </a:xfrm>
          <a:prstGeom prst="rect">
            <a:avLst/>
          </a:prstGeom>
        </p:spPr>
      </p:pic>
      <p:pic>
        <p:nvPicPr>
          <p:cNvPr id="27" name="Grafik 2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663C444-D098-4036-9B6F-21B977B62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8" y="1988840"/>
            <a:ext cx="979493" cy="979493"/>
          </a:xfrm>
          <a:prstGeom prst="rect">
            <a:avLst/>
          </a:prstGeom>
        </p:spPr>
      </p:pic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15C7D2B-3BD8-4C5F-A5D1-DF9825F5E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8" y="3321111"/>
            <a:ext cx="979493" cy="979493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0F3086-35DF-4236-9201-E0DD6849C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6" y="1988840"/>
            <a:ext cx="979493" cy="979493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F82B43-9AFE-455F-93C8-C9A28AB62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35" y="3321111"/>
            <a:ext cx="979493" cy="979493"/>
          </a:xfrm>
          <a:prstGeom prst="rect">
            <a:avLst/>
          </a:prstGeom>
        </p:spPr>
      </p:pic>
      <p:pic>
        <p:nvPicPr>
          <p:cNvPr id="35" name="Grafik 3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501588-A31C-4A76-BD2F-09086FB723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14" y="1988840"/>
            <a:ext cx="979493" cy="979493"/>
          </a:xfrm>
          <a:prstGeom prst="rect">
            <a:avLst/>
          </a:prstGeom>
        </p:spPr>
      </p:pic>
      <p:pic>
        <p:nvPicPr>
          <p:cNvPr id="37" name="Grafik 3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82C317-0882-4ECC-A93C-4A83E107DA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3321111"/>
            <a:ext cx="979493" cy="979493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71CCE9-5D2F-457B-ABF6-DEB463B79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8" y="4700591"/>
            <a:ext cx="979371" cy="979371"/>
          </a:xfrm>
          <a:prstGeom prst="rect">
            <a:avLst/>
          </a:prstGeom>
        </p:spPr>
      </p:pic>
      <p:pic>
        <p:nvPicPr>
          <p:cNvPr id="41" name="Grafik 4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1A93B6-42F1-4AC4-B8D9-6B8623ACA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6" y="4700591"/>
            <a:ext cx="979371" cy="979371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EAE6496-7DF6-4DF7-ACEF-B12EBE11A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4700591"/>
            <a:ext cx="979371" cy="979371"/>
          </a:xfrm>
          <a:prstGeom prst="rect">
            <a:avLst/>
          </a:prstGeom>
        </p:spPr>
      </p:pic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26ED56BA-C79E-4CD8-9E86-23A0E2E5355B}"/>
              </a:ext>
            </a:extLst>
          </p:cNvPr>
          <p:cNvSpPr txBox="1">
            <a:spLocks/>
          </p:cNvSpPr>
          <p:nvPr/>
        </p:nvSpPr>
        <p:spPr>
          <a:xfrm>
            <a:off x="111313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8539F975-425A-4B8C-8BEE-032EC11D699D}"/>
              </a:ext>
            </a:extLst>
          </p:cNvPr>
          <p:cNvSpPr txBox="1">
            <a:spLocks/>
          </p:cNvSpPr>
          <p:nvPr/>
        </p:nvSpPr>
        <p:spPr>
          <a:xfrm>
            <a:off x="2639616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4487F1BD-1E5E-4C4C-B273-DFFEEABCE714}"/>
              </a:ext>
            </a:extLst>
          </p:cNvPr>
          <p:cNvSpPr txBox="1">
            <a:spLocks/>
          </p:cNvSpPr>
          <p:nvPr/>
        </p:nvSpPr>
        <p:spPr>
          <a:xfrm>
            <a:off x="4151784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FCDN-103D</a:t>
            </a:r>
            <a:endParaRPr lang="en-US" sz="1000" b="1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890E3BC8-10E9-4A8B-B423-9AD926E45CEB}"/>
              </a:ext>
            </a:extLst>
          </p:cNvPr>
          <p:cNvSpPr txBox="1">
            <a:spLocks/>
          </p:cNvSpPr>
          <p:nvPr/>
        </p:nvSpPr>
        <p:spPr>
          <a:xfrm>
            <a:off x="5663952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FCDN-103CD</a:t>
            </a:r>
            <a:endParaRPr lang="en-US" sz="1000" b="1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04EF4029-D07F-4E52-999A-3596FFF69ECB}"/>
              </a:ext>
            </a:extLst>
          </p:cNvPr>
          <p:cNvSpPr txBox="1">
            <a:spLocks/>
          </p:cNvSpPr>
          <p:nvPr/>
        </p:nvSpPr>
        <p:spPr>
          <a:xfrm>
            <a:off x="7176120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1B75FFE7-6ED3-40B6-A4B2-2D90F7F0A838}"/>
              </a:ext>
            </a:extLst>
          </p:cNvPr>
          <p:cNvSpPr txBox="1">
            <a:spLocks/>
          </p:cNvSpPr>
          <p:nvPr/>
        </p:nvSpPr>
        <p:spPr>
          <a:xfrm>
            <a:off x="868828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FCDN-56D</a:t>
            </a:r>
            <a:endParaRPr lang="en-US" sz="1000" b="1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0FE05C5-82ED-4C21-BE50-E59FE7DE7476}"/>
              </a:ext>
            </a:extLst>
          </p:cNvPr>
          <p:cNvSpPr txBox="1">
            <a:spLocks/>
          </p:cNvSpPr>
          <p:nvPr/>
        </p:nvSpPr>
        <p:spPr>
          <a:xfrm>
            <a:off x="4885377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56.0%</a:t>
            </a:r>
            <a:endParaRPr lang="en-US" sz="800" i="1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1DF41C2-3174-48DA-9430-06944B7D690C}"/>
              </a:ext>
            </a:extLst>
          </p:cNvPr>
          <p:cNvSpPr txBox="1">
            <a:spLocks/>
          </p:cNvSpPr>
          <p:nvPr/>
        </p:nvSpPr>
        <p:spPr>
          <a:xfrm>
            <a:off x="4885377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50.6%</a:t>
            </a:r>
            <a:endParaRPr lang="en-US" sz="800" i="1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DDE1F54E-9E6D-4BCB-ABD7-6F854399B8C1}"/>
              </a:ext>
            </a:extLst>
          </p:cNvPr>
          <p:cNvSpPr txBox="1">
            <a:spLocks/>
          </p:cNvSpPr>
          <p:nvPr/>
        </p:nvSpPr>
        <p:spPr>
          <a:xfrm>
            <a:off x="4885377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57E64A8-5FF6-4C51-B953-B74D491EE27F}"/>
              </a:ext>
            </a:extLst>
          </p:cNvPr>
          <p:cNvSpPr txBox="1">
            <a:spLocks/>
          </p:cNvSpPr>
          <p:nvPr/>
        </p:nvSpPr>
        <p:spPr>
          <a:xfrm>
            <a:off x="6397516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21.3%</a:t>
            </a:r>
            <a:endParaRPr lang="en-US" sz="800" i="1" dirty="0"/>
          </a:p>
        </p:txBody>
      </p:sp>
      <p:sp>
        <p:nvSpPr>
          <p:cNvPr id="55" name="Inhaltsplatzhalter 2">
            <a:extLst>
              <a:ext uri="{FF2B5EF4-FFF2-40B4-BE49-F238E27FC236}">
                <a16:creationId xmlns:a16="http://schemas.microsoft.com/office/drawing/2014/main" id="{19BB5108-5830-40EC-B0D7-69C4CCBBA536}"/>
              </a:ext>
            </a:extLst>
          </p:cNvPr>
          <p:cNvSpPr txBox="1">
            <a:spLocks/>
          </p:cNvSpPr>
          <p:nvPr/>
        </p:nvSpPr>
        <p:spPr>
          <a:xfrm>
            <a:off x="6397516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18.9%</a:t>
            </a:r>
            <a:endParaRPr lang="en-US" sz="800" i="1" dirty="0"/>
          </a:p>
        </p:txBody>
      </p:sp>
      <p:sp>
        <p:nvSpPr>
          <p:cNvPr id="56" name="Inhaltsplatzhalter 2">
            <a:extLst>
              <a:ext uri="{FF2B5EF4-FFF2-40B4-BE49-F238E27FC236}">
                <a16:creationId xmlns:a16="http://schemas.microsoft.com/office/drawing/2014/main" id="{98282600-D561-4ACF-BBEB-EA15A9D2AE71}"/>
              </a:ext>
            </a:extLst>
          </p:cNvPr>
          <p:cNvSpPr txBox="1">
            <a:spLocks/>
          </p:cNvSpPr>
          <p:nvPr/>
        </p:nvSpPr>
        <p:spPr>
          <a:xfrm>
            <a:off x="6397516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31.1%</a:t>
            </a:r>
            <a:endParaRPr lang="en-US" sz="800" i="1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1B4D17C9-F166-4E89-9C80-39F73C8008E6}"/>
              </a:ext>
            </a:extLst>
          </p:cNvPr>
          <p:cNvSpPr txBox="1">
            <a:spLocks/>
          </p:cNvSpPr>
          <p:nvPr/>
        </p:nvSpPr>
        <p:spPr>
          <a:xfrm>
            <a:off x="7909655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15.6%</a:t>
            </a:r>
            <a:endParaRPr lang="en-US" sz="800" i="1" dirty="0"/>
          </a:p>
        </p:txBody>
      </p:sp>
      <p:sp>
        <p:nvSpPr>
          <p:cNvPr id="58" name="Inhaltsplatzhalter 2">
            <a:extLst>
              <a:ext uri="{FF2B5EF4-FFF2-40B4-BE49-F238E27FC236}">
                <a16:creationId xmlns:a16="http://schemas.microsoft.com/office/drawing/2014/main" id="{F706C51A-BDB6-4E87-B441-9106505207DC}"/>
              </a:ext>
            </a:extLst>
          </p:cNvPr>
          <p:cNvSpPr txBox="1">
            <a:spLocks/>
          </p:cNvSpPr>
          <p:nvPr/>
        </p:nvSpPr>
        <p:spPr>
          <a:xfrm>
            <a:off x="7909655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16.2%</a:t>
            </a:r>
            <a:endParaRPr lang="en-US" sz="800" i="1" dirty="0"/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F30ADDF5-1D0B-4D7E-B0EF-CD3924269C0D}"/>
              </a:ext>
            </a:extLst>
          </p:cNvPr>
          <p:cNvSpPr txBox="1">
            <a:spLocks/>
          </p:cNvSpPr>
          <p:nvPr/>
        </p:nvSpPr>
        <p:spPr>
          <a:xfrm>
            <a:off x="7909655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30.1%</a:t>
            </a:r>
            <a:endParaRPr lang="en-US" sz="800" i="1" dirty="0"/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id="{DBB2C4EA-8A70-40A3-84B1-B3EBFD328403}"/>
              </a:ext>
            </a:extLst>
          </p:cNvPr>
          <p:cNvSpPr txBox="1">
            <a:spLocks/>
          </p:cNvSpPr>
          <p:nvPr/>
        </p:nvSpPr>
        <p:spPr>
          <a:xfrm>
            <a:off x="9421794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24.2%</a:t>
            </a:r>
            <a:endParaRPr lang="en-US" sz="800" i="1" dirty="0"/>
          </a:p>
        </p:txBody>
      </p: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A35FAFD-539C-48F7-8C6F-5A877C97300F}"/>
              </a:ext>
            </a:extLst>
          </p:cNvPr>
          <p:cNvSpPr txBox="1">
            <a:spLocks/>
          </p:cNvSpPr>
          <p:nvPr/>
        </p:nvSpPr>
        <p:spPr>
          <a:xfrm>
            <a:off x="9421794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22.0%</a:t>
            </a:r>
            <a:endParaRPr lang="en-US" sz="800" i="1" dirty="0"/>
          </a:p>
        </p:txBody>
      </p:sp>
      <p:sp>
        <p:nvSpPr>
          <p:cNvPr id="62" name="Inhaltsplatzhalter 2">
            <a:extLst>
              <a:ext uri="{FF2B5EF4-FFF2-40B4-BE49-F238E27FC236}">
                <a16:creationId xmlns:a16="http://schemas.microsoft.com/office/drawing/2014/main" id="{27AEFCFC-A3B8-4652-8B77-7E4CCBAD3EC2}"/>
              </a:ext>
            </a:extLst>
          </p:cNvPr>
          <p:cNvSpPr txBox="1">
            <a:spLocks/>
          </p:cNvSpPr>
          <p:nvPr/>
        </p:nvSpPr>
        <p:spPr>
          <a:xfrm>
            <a:off x="9421794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E0DA09DD-A53A-4BA8-9DBD-86E420B72CA5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(22.4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noProof="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22455"/>
              </p:ext>
            </p:extLst>
          </p:nvPr>
        </p:nvGraphicFramePr>
        <p:xfrm>
          <a:off x="1956161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198791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5807968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2712801"/>
            <a:ext cx="3672905" cy="2856238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9400748" y="5263665"/>
            <a:ext cx="422662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i="1" dirty="0" smtClean="0"/>
              <a:t>batches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814046-ABA4-4B80-8ACF-F82EA3886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13" y="2060848"/>
            <a:ext cx="1766987" cy="360040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CD8C02-0BDD-44BF-9E15-FE2716968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7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W-Net-36D-6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W-Net-46D-6</a:t>
            </a:r>
            <a:endParaRPr lang="en-US" sz="1000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D94E328-3947-454A-996F-2146298819D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W-Net-36D-20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W-Net-46D-20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C84DC-8BC4-40C6-A943-E7CBEA41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2" y="2060848"/>
            <a:ext cx="1766986" cy="3600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154D07-C612-42C9-990B-F0905074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6" cy="36004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F439265-EC65-49D9-83AC-A30B20DCC8A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22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6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Comparison   –   U-Net vs. FC-</a:t>
            </a:r>
            <a:r>
              <a:rPr lang="en-US" noProof="0" dirty="0" err="1"/>
              <a:t>DenseNet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49" y="2408662"/>
            <a:ext cx="3345775" cy="3351776"/>
          </a:xfrm>
        </p:spPr>
        <p:txBody>
          <a:bodyPr/>
          <a:lstStyle/>
          <a:p>
            <a:r>
              <a:rPr lang="en-US" b="1" noProof="0" dirty="0"/>
              <a:t>U-Net-23D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coarse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 </a:t>
            </a:r>
            <a:r>
              <a:rPr lang="en-US" i="1" noProof="0" dirty="0"/>
              <a:t>9 seconds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  <a:p>
            <a:endParaRPr lang="en-US" b="1" noProof="0" dirty="0"/>
          </a:p>
          <a:p>
            <a:r>
              <a:rPr lang="en-US" b="1" noProof="0" dirty="0"/>
              <a:t>FCDN-67D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fine-grained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</a:t>
            </a:r>
            <a:r>
              <a:rPr lang="en-US" i="1" noProof="0" dirty="0"/>
              <a:t>11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i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4F3F13-EE36-49D7-964B-E348E4B26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2413704"/>
            <a:ext cx="1515409" cy="1515409"/>
          </a:xfrm>
          <a:prstGeom prst="rect">
            <a:avLst/>
          </a:prstGeom>
        </p:spPr>
      </p:pic>
      <p:pic>
        <p:nvPicPr>
          <p:cNvPr id="11" name="Grafik 10" descr="Ein Bild, das Text, Berg enthält.&#10;&#10;Automatisch generierte Beschreibung">
            <a:extLst>
              <a:ext uri="{FF2B5EF4-FFF2-40B4-BE49-F238E27FC236}">
                <a16:creationId xmlns:a16="http://schemas.microsoft.com/office/drawing/2014/main" id="{8E395CDF-862E-444A-8270-DD4BE0E7E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4250072"/>
            <a:ext cx="1515409" cy="151540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97389-387A-4A87-8A29-76FA5C9D92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2423731"/>
            <a:ext cx="1515409" cy="1515409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EACECC-D53F-4B05-81D2-FF27032CFC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8" y="4245618"/>
            <a:ext cx="1515409" cy="1515409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C37BC4-16C5-4F54-84E3-1ABE151E87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2408662"/>
            <a:ext cx="1515409" cy="1515409"/>
          </a:xfrm>
          <a:prstGeom prst="rect">
            <a:avLst/>
          </a:prstGeom>
        </p:spPr>
      </p:pic>
      <p:pic>
        <p:nvPicPr>
          <p:cNvPr id="19" name="Grafik 1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3D0DED-9A0A-4C3F-8544-C0ADA5EC5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4245030"/>
            <a:ext cx="1515409" cy="1515409"/>
          </a:xfrm>
          <a:prstGeom prst="rect">
            <a:avLst/>
          </a:prstGeom>
        </p:spPr>
      </p:pic>
      <p:pic>
        <p:nvPicPr>
          <p:cNvPr id="21" name="Grafik 20" descr="Ein Bild, das Pfeil enthält.&#10;&#10;Automatisch generierte Beschreibung">
            <a:extLst>
              <a:ext uri="{FF2B5EF4-FFF2-40B4-BE49-F238E27FC236}">
                <a16:creationId xmlns:a16="http://schemas.microsoft.com/office/drawing/2014/main" id="{A707C326-FC0F-43B7-ADB4-EA921ACB7F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6" y="2419423"/>
            <a:ext cx="1515409" cy="1515409"/>
          </a:xfrm>
          <a:prstGeom prst="rect">
            <a:avLst/>
          </a:prstGeom>
        </p:spPr>
      </p:pic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2AC237D-9634-4712-8DD7-F381E7949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5" y="4259011"/>
            <a:ext cx="1515409" cy="1515409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981951EA-1152-46EE-818A-63AB2893A32A}"/>
              </a:ext>
            </a:extLst>
          </p:cNvPr>
          <p:cNvSpPr txBox="1">
            <a:spLocks/>
          </p:cNvSpPr>
          <p:nvPr/>
        </p:nvSpPr>
        <p:spPr>
          <a:xfrm>
            <a:off x="5149244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E519AB5-1D45-4C50-AD8A-2F5BE9B3915B}"/>
              </a:ext>
            </a:extLst>
          </p:cNvPr>
          <p:cNvSpPr txBox="1">
            <a:spLocks/>
          </p:cNvSpPr>
          <p:nvPr/>
        </p:nvSpPr>
        <p:spPr>
          <a:xfrm>
            <a:off x="680542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85D6B16-D74D-4B9C-BA01-E6F114C84548}"/>
              </a:ext>
            </a:extLst>
          </p:cNvPr>
          <p:cNvSpPr txBox="1">
            <a:spLocks/>
          </p:cNvSpPr>
          <p:nvPr/>
        </p:nvSpPr>
        <p:spPr>
          <a:xfrm>
            <a:off x="8461610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57B61DC-9608-4E90-BE7A-655D1699CEB6}"/>
              </a:ext>
            </a:extLst>
          </p:cNvPr>
          <p:cNvSpPr txBox="1">
            <a:spLocks/>
          </p:cNvSpPr>
          <p:nvPr/>
        </p:nvSpPr>
        <p:spPr>
          <a:xfrm>
            <a:off x="1011848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87B119AF-711B-4D9B-B576-895C50702068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(580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34F59AB7-23CE-41C0-B5D0-E9906BF96AF3}"/>
              </a:ext>
            </a:extLst>
          </p:cNvPr>
          <p:cNvSpPr txBox="1">
            <a:spLocks/>
          </p:cNvSpPr>
          <p:nvPr/>
        </p:nvSpPr>
        <p:spPr>
          <a:xfrm>
            <a:off x="9491375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36.3%</a:t>
            </a:r>
            <a:endParaRPr lang="en-US" sz="800" i="1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882DF3D8-0B3B-43B7-9DA3-850DD660C343}"/>
              </a:ext>
            </a:extLst>
          </p:cNvPr>
          <p:cNvSpPr txBox="1">
            <a:spLocks/>
          </p:cNvSpPr>
          <p:nvPr/>
        </p:nvSpPr>
        <p:spPr>
          <a:xfrm>
            <a:off x="11070089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22.9%</a:t>
            </a:r>
            <a:endParaRPr lang="en-US" sz="800" i="1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5613BE65-1EDA-47F0-A6F4-D5C5F4605624}"/>
              </a:ext>
            </a:extLst>
          </p:cNvPr>
          <p:cNvSpPr txBox="1">
            <a:spLocks/>
          </p:cNvSpPr>
          <p:nvPr/>
        </p:nvSpPr>
        <p:spPr>
          <a:xfrm>
            <a:off x="9491375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41.7%</a:t>
            </a:r>
            <a:endParaRPr lang="en-US" sz="800" i="1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54BA260-F3D3-4394-88FF-7ABC5688C1DB}"/>
              </a:ext>
            </a:extLst>
          </p:cNvPr>
          <p:cNvSpPr txBox="1">
            <a:spLocks/>
          </p:cNvSpPr>
          <p:nvPr/>
        </p:nvSpPr>
        <p:spPr>
          <a:xfrm>
            <a:off x="11070089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0"/>
            <a:ext cx="4944016" cy="148501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good predictions from U-Net and FC-</a:t>
            </a:r>
            <a:r>
              <a:rPr lang="en-US" noProof="0" dirty="0" err="1"/>
              <a:t>DenseNet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predictions can be further improved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151784" y="43487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Ground Truth needs to be more accurate. More balanced dataset would be beneficial.</a:t>
            </a:r>
          </a:p>
        </p:txBody>
      </p:sp>
    </p:spTree>
    <p:extLst>
      <p:ext uri="{BB962C8B-B14F-4D97-AF65-F5344CB8AC3E}">
        <p14:creationId xmlns:p14="http://schemas.microsoft.com/office/powerpoint/2010/main" val="29502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92896"/>
            <a:ext cx="10224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performed very poorly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directly usable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295800" y="434870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Try semi-supervised instead of unsupervised learning. </a:t>
            </a:r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Spectral Vegetation Indices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595281"/>
            <a:ext cx="3944276" cy="23856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indicate vegetation health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based on reflectance in electromagnetic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various indices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B07B0BA-1D35-40D1-B14C-58DA1FB9E1BE}"/>
              </a:ext>
            </a:extLst>
          </p:cNvPr>
          <p:cNvGrpSpPr/>
          <p:nvPr/>
        </p:nvGrpSpPr>
        <p:grpSpPr>
          <a:xfrm>
            <a:off x="5815195" y="5432909"/>
            <a:ext cx="5066845" cy="610321"/>
            <a:chOff x="3376120" y="3124199"/>
            <a:chExt cx="5066845" cy="61032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2989204-A53D-45A9-847B-7E5FE112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35" y="3124199"/>
              <a:ext cx="4693930" cy="60960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4CCDAF4-F173-4C40-95CA-FD5BA0419A48}"/>
                </a:ext>
              </a:extLst>
            </p:cNvPr>
            <p:cNvSpPr/>
            <p:nvPr/>
          </p:nvSpPr>
          <p:spPr>
            <a:xfrm>
              <a:off x="4007768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400 nm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3A7006B-A44F-439A-AE60-B4DB7B04BFCD}"/>
                </a:ext>
              </a:extLst>
            </p:cNvPr>
            <p:cNvSpPr/>
            <p:nvPr/>
          </p:nvSpPr>
          <p:spPr>
            <a:xfrm>
              <a:off x="4537581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450 nm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A5788B9-C00D-40BF-A353-664EC5E4C6F3}"/>
                </a:ext>
              </a:extLst>
            </p:cNvPr>
            <p:cNvSpPr/>
            <p:nvPr/>
          </p:nvSpPr>
          <p:spPr>
            <a:xfrm>
              <a:off x="5075976" y="3427417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500 nm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C305B69-FECC-461D-9E65-BA982CCFC22A}"/>
                </a:ext>
              </a:extLst>
            </p:cNvPr>
            <p:cNvSpPr/>
            <p:nvPr/>
          </p:nvSpPr>
          <p:spPr>
            <a:xfrm>
              <a:off x="5628660" y="3421863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550 nm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A373079-67EE-44F7-B3EC-A346413353A1}"/>
                </a:ext>
              </a:extLst>
            </p:cNvPr>
            <p:cNvSpPr/>
            <p:nvPr/>
          </p:nvSpPr>
          <p:spPr>
            <a:xfrm>
              <a:off x="6181344" y="3416309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600 nm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3742012-4903-4877-8EDE-3D15845DBDA5}"/>
                </a:ext>
              </a:extLst>
            </p:cNvPr>
            <p:cNvSpPr/>
            <p:nvPr/>
          </p:nvSpPr>
          <p:spPr>
            <a:xfrm>
              <a:off x="6719739" y="3410755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650 nm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9F4FC6F-3A96-4CEB-A7BB-A50B9D819BBF}"/>
                </a:ext>
              </a:extLst>
            </p:cNvPr>
            <p:cNvSpPr/>
            <p:nvPr/>
          </p:nvSpPr>
          <p:spPr>
            <a:xfrm>
              <a:off x="7258134" y="340520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700 nm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2C3B626-7A80-4B5C-BED2-C98A87632909}"/>
                </a:ext>
              </a:extLst>
            </p:cNvPr>
            <p:cNvSpPr/>
            <p:nvPr/>
          </p:nvSpPr>
          <p:spPr>
            <a:xfrm>
              <a:off x="7830315" y="3590504"/>
              <a:ext cx="608871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dirty="0"/>
                <a:t>infrared </a:t>
              </a:r>
              <a:r>
                <a:rPr lang="en-US" sz="700" dirty="0">
                  <a:sym typeface="Wingdings" panose="05000000000000000000" pitchFamily="2" charset="2"/>
                </a:rPr>
                <a:t></a:t>
              </a:r>
              <a:endParaRPr lang="en-US" sz="7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7BEED21-EF54-4068-B240-C0CFC72053B8}"/>
                </a:ext>
              </a:extLst>
            </p:cNvPr>
            <p:cNvSpPr/>
            <p:nvPr/>
          </p:nvSpPr>
          <p:spPr>
            <a:xfrm>
              <a:off x="3379900" y="3333750"/>
              <a:ext cx="689630" cy="400050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6A5ACB0-99BF-404D-84D1-B087228612C5}"/>
                </a:ext>
              </a:extLst>
            </p:cNvPr>
            <p:cNvSpPr/>
            <p:nvPr/>
          </p:nvSpPr>
          <p:spPr>
            <a:xfrm>
              <a:off x="3376120" y="3587305"/>
              <a:ext cx="703655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ym typeface="Wingdings" panose="05000000000000000000" pitchFamily="2" charset="2"/>
                </a:rPr>
                <a:t> </a:t>
              </a:r>
              <a:r>
                <a:rPr lang="en-US" sz="700" dirty="0"/>
                <a:t>ultraviolet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6958AA-9CCE-48ED-8C0D-0ECB7A7E06D8}"/>
                </a:ext>
              </a:extLst>
            </p:cNvPr>
            <p:cNvSpPr/>
            <p:nvPr/>
          </p:nvSpPr>
          <p:spPr>
            <a:xfrm>
              <a:off x="4223791" y="3587477"/>
              <a:ext cx="327952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visible light</a:t>
              </a:r>
            </a:p>
          </p:txBody>
        </p:sp>
      </p:grp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412E8D-CF5A-4EA8-8C56-05813DE642EE}"/>
              </a:ext>
            </a:extLst>
          </p:cNvPr>
          <p:cNvSpPr txBox="1">
            <a:spLocks/>
          </p:cNvSpPr>
          <p:nvPr/>
        </p:nvSpPr>
        <p:spPr>
          <a:xfrm>
            <a:off x="7139524" y="498096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blue</a:t>
            </a:r>
            <a:endParaRPr lang="en-US" sz="800" i="1" dirty="0"/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2DE6161E-78E3-45BF-8D63-82D6CE92EEF7}"/>
              </a:ext>
            </a:extLst>
          </p:cNvPr>
          <p:cNvSpPr txBox="1">
            <a:spLocks/>
          </p:cNvSpPr>
          <p:nvPr/>
        </p:nvSpPr>
        <p:spPr>
          <a:xfrm>
            <a:off x="8068902" y="424885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green</a:t>
            </a:r>
            <a:endParaRPr lang="en-US" sz="800" i="1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83530999-54E0-4A65-A654-17ACC6B03A32}"/>
              </a:ext>
            </a:extLst>
          </p:cNvPr>
          <p:cNvSpPr txBox="1">
            <a:spLocks/>
          </p:cNvSpPr>
          <p:nvPr/>
        </p:nvSpPr>
        <p:spPr>
          <a:xfrm>
            <a:off x="8992750" y="496839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red</a:t>
            </a:r>
            <a:endParaRPr lang="en-US" sz="800" i="1" dirty="0"/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4D41492F-6D0B-4549-B137-69CCF17FF2A2}"/>
              </a:ext>
            </a:extLst>
          </p:cNvPr>
          <p:cNvSpPr txBox="1">
            <a:spLocks/>
          </p:cNvSpPr>
          <p:nvPr/>
        </p:nvSpPr>
        <p:spPr>
          <a:xfrm>
            <a:off x="9757463" y="3501008"/>
            <a:ext cx="78572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near-infrared</a:t>
            </a:r>
            <a:endParaRPr lang="en-US" sz="800" i="1" dirty="0"/>
          </a:p>
        </p:txBody>
      </p:sp>
      <p:sp>
        <p:nvSpPr>
          <p:cNvPr id="39" name="Pfeil: nach oben 38">
            <a:extLst>
              <a:ext uri="{FF2B5EF4-FFF2-40B4-BE49-F238E27FC236}">
                <a16:creationId xmlns:a16="http://schemas.microsoft.com/office/drawing/2014/main" id="{9C7062D5-D60B-4195-92BC-E05D53FE6188}"/>
              </a:ext>
            </a:extLst>
          </p:cNvPr>
          <p:cNvSpPr/>
          <p:nvPr/>
        </p:nvSpPr>
        <p:spPr>
          <a:xfrm>
            <a:off x="10780813" y="2552589"/>
            <a:ext cx="168026" cy="2873847"/>
          </a:xfrm>
          <a:prstGeom prst="upArrow">
            <a:avLst>
              <a:gd name="adj1" fmla="val 1976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874C388-0018-4F60-95CC-F18115281B0C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5887203" y="5426436"/>
            <a:ext cx="497762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5839F421-D12A-4269-802F-F71CD03B0CA0}"/>
              </a:ext>
            </a:extLst>
          </p:cNvPr>
          <p:cNvSpPr txBox="1">
            <a:spLocks/>
          </p:cNvSpPr>
          <p:nvPr/>
        </p:nvSpPr>
        <p:spPr>
          <a:xfrm rot="18900000">
            <a:off x="10353057" y="2181466"/>
            <a:ext cx="855511" cy="3493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 err="1"/>
              <a:t>vegetation</a:t>
            </a:r>
            <a:r>
              <a:rPr lang="de-DE" sz="1050" dirty="0"/>
              <a:t> </a:t>
            </a:r>
            <a:r>
              <a:rPr lang="de-DE" sz="1050" dirty="0" err="1"/>
              <a:t>reflectance</a:t>
            </a:r>
            <a:endParaRPr lang="en-US" sz="105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67E75E-8FAE-44A5-ADB2-DEFCD146AE24}"/>
              </a:ext>
            </a:extLst>
          </p:cNvPr>
          <p:cNvSpPr/>
          <p:nvPr/>
        </p:nvSpPr>
        <p:spPr>
          <a:xfrm>
            <a:off x="7322807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27062CC-FC31-4860-8DF3-25DD9AE118FF}"/>
              </a:ext>
            </a:extLst>
          </p:cNvPr>
          <p:cNvSpPr/>
          <p:nvPr/>
        </p:nvSpPr>
        <p:spPr>
          <a:xfrm>
            <a:off x="9172175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3B135BB-090E-41D2-91AA-F85D034253BB}"/>
              </a:ext>
            </a:extLst>
          </p:cNvPr>
          <p:cNvSpPr/>
          <p:nvPr/>
        </p:nvSpPr>
        <p:spPr>
          <a:xfrm>
            <a:off x="8248327" y="4391025"/>
            <a:ext cx="108604" cy="1041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9B8D930-BFC2-4C7C-9C1B-7C568E30000B}"/>
              </a:ext>
            </a:extLst>
          </p:cNvPr>
          <p:cNvSpPr/>
          <p:nvPr/>
        </p:nvSpPr>
        <p:spPr>
          <a:xfrm>
            <a:off x="10124713" y="3651250"/>
            <a:ext cx="108604" cy="1764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00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Ratio Vegetation Index (RVI)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C0D750-24F7-4532-91C0-2D447B61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3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pic>
        <p:nvPicPr>
          <p:cNvPr id="16" name="Grafik 15" descr="Ein Bild, das Baum, draußen, weiß enthält.&#10;&#10;Automatisch generierte Beschreibung">
            <a:extLst>
              <a:ext uri="{FF2B5EF4-FFF2-40B4-BE49-F238E27FC236}">
                <a16:creationId xmlns:a16="http://schemas.microsoft.com/office/drawing/2014/main" id="{C6EF74F8-E6AD-4EBD-A648-E2469D681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2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0A6B97-1966-4BB5-A3ED-96EED6E5F7EC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8F15A8D-4C8A-4EFE-8700-0DFEFCFAF9BC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2954323-A7FB-47D6-A016-0E67471F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4699201"/>
            <a:ext cx="3944276" cy="1466103"/>
          </a:xfrm>
        </p:spPr>
        <p:txBody>
          <a:bodyPr/>
          <a:lstStyle/>
          <a:p>
            <a:r>
              <a:rPr lang="en-US" b="1" noProof="0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lower limit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no upper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678164-63A3-4EAC-A4DC-262FED8801F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D3A2B1D-1D39-4C20-B2B9-4AF1427C50AA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08E0EC9-3245-4276-850F-3618F616E2A5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5B92F69-951D-42D3-B430-6CA381E4115F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1BF9673-1616-44D6-9908-1C2620FFBBCF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5EEBC4A-EB8E-4CC1-A533-A7ED4988A3B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Horning</a:t>
            </a:r>
            <a:r>
              <a:rPr lang="de-DE" sz="1000" i="1" dirty="0"/>
              <a:t> et al. (2003)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Normalized Difference Vegetation Index (NDVI)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259047-076D-4980-B634-E93EEF4D7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4220981"/>
            <a:ext cx="1620350" cy="1633417"/>
          </a:xfrm>
          <a:prstGeom prst="rect">
            <a:avLst/>
          </a:prstGeom>
        </p:spPr>
      </p:pic>
      <p:pic>
        <p:nvPicPr>
          <p:cNvPr id="11" name="Grafik 10" descr="Ein Bild, das draußen, Zaun enthält.&#10;&#10;Automatisch generierte Beschreibung">
            <a:extLst>
              <a:ext uri="{FF2B5EF4-FFF2-40B4-BE49-F238E27FC236}">
                <a16:creationId xmlns:a16="http://schemas.microsoft.com/office/drawing/2014/main" id="{1D76A8F0-9CFB-4B78-9E5B-01D762C7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88436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E176368-7C93-477E-A547-5FD617077C87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4A5CBED-E39A-4305-A9F1-7BAF639B8A91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C4CDD35-20D4-4414-A542-F04C5F502287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BAA1FBD-6E42-4752-9651-6A9AF0EC3A50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E10012-C720-40A0-BFA9-6B432BB50B64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87263-4E70-4DC1-9551-B5DE59326A74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0598487-ED5D-4C08-A129-A056BA643D7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B09A16-85CE-43E3-BA3B-654AD2204322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05956B-BE1A-4FCC-A198-E2113974C761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AC4E1CC-8EFB-4A58-AF0B-B70E5009D54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Weier</a:t>
            </a:r>
            <a:r>
              <a:rPr lang="de-DE" sz="1000" i="1" dirty="0"/>
              <a:t> et al. (2000)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8570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Enhanced Vegetation Index (EVI)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𝐸𝑉𝐼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=2.5;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=6;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=7.5;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blipFill>
                <a:blip r:embed="rId5"/>
                <a:stretch>
                  <a:fillRect l="-973" r="-97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Baum, draußen enthält.&#10;&#10;Automatisch generierte Beschreibung">
            <a:extLst>
              <a:ext uri="{FF2B5EF4-FFF2-40B4-BE49-F238E27FC236}">
                <a16:creationId xmlns:a16="http://schemas.microsoft.com/office/drawing/2014/main" id="{24E8F2FA-8355-49B0-A8A5-7A1111D6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6"/>
            <a:ext cx="1633417" cy="1633417"/>
          </a:xfrm>
          <a:prstGeom prst="rect">
            <a:avLst/>
          </a:prstGeom>
        </p:spPr>
      </p:pic>
      <p:pic>
        <p:nvPicPr>
          <p:cNvPr id="15" name="Grafik 14" descr="Ein Bild, das draußen, schwarz enthält.&#10;&#10;Automatisch generierte Beschreibung">
            <a:extLst>
              <a:ext uri="{FF2B5EF4-FFF2-40B4-BE49-F238E27FC236}">
                <a16:creationId xmlns:a16="http://schemas.microsoft.com/office/drawing/2014/main" id="{0EBE21BE-AB4D-41CF-8F50-C57AD4B1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4220983"/>
            <a:ext cx="1620350" cy="16334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7DD9B53-03A9-4053-A0C6-D949668A327C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B7DC51FD-1D12-4C2D-A39D-7D150D8E7B95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4877807-3E94-4459-A932-6DD529F7CB29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23E2B7F5-B314-4B6C-8790-EFAE4F656022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3F8EF62-9053-4EAE-B726-DD1138D9A689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9A928B39-2265-4F86-A326-2AF5FDC58269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DE88E05-7857-42B6-9582-1E55AEA94B0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0AC5934-219F-4441-AD14-71F2B8B8AC40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40E083E6-A4B4-4476-BAB4-5955830B3332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DDDFD81-0089-4255-BCD0-32C32586E9BE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Huete</a:t>
            </a:r>
            <a:r>
              <a:rPr lang="de-DE" sz="1000" i="1" dirty="0"/>
              <a:t> et al. (2002)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8188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Soil-Adjusted Vegetation Index (SAVI)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blipFill>
                <a:blip r:embed="rId5"/>
                <a:stretch>
                  <a:fillRect l="-5941" r="-5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DF96AA12-D6FD-4127-B34B-C8649DD76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12" y="4220983"/>
            <a:ext cx="1620350" cy="1633417"/>
          </a:xfrm>
          <a:prstGeom prst="rect">
            <a:avLst/>
          </a:prstGeom>
        </p:spPr>
      </p:pic>
      <p:pic>
        <p:nvPicPr>
          <p:cNvPr id="15" name="Grafik 14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448B9A6-5242-4C34-B091-B91A2CC17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5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08A0B49-CAC2-4F40-9EC6-764A06E0C276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0FA41E0-3A84-4FDD-B1AA-5D06F30635E4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83F41ED-D0C3-4290-83E3-83257B703E5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D2CCEEFF-FA9F-4ACB-B202-F868A7EDCCEF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3BC829D-618F-4055-91C9-18D516115D0A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672271D1-0B0A-41CA-A81E-58CB42069051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335928-AD00-4E56-BE06-CFA3E278E20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5B705E9-DF9D-4BB2-9FA9-E16888A90E8A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9A22E17-36F0-43E3-B643-58F19AD86ACF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Huete</a:t>
            </a:r>
            <a:r>
              <a:rPr lang="de-DE" sz="1000" i="1" dirty="0"/>
              <a:t> et al. (1988)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433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Modified Soil-Adjusted Vegetation Index (MSAVI)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𝑀𝑆𝐴𝑉𝐼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𝑁𝐼𝑅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−8(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pic>
        <p:nvPicPr>
          <p:cNvPr id="12" name="Grafik 11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75C07A8-00B6-4C82-9DB1-A4391F404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98387"/>
            <a:ext cx="1627926" cy="16279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8B30F7-3FA4-4614-AC4C-17852ED2B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98" y="4216522"/>
            <a:ext cx="1614903" cy="162792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2BCB2CC-C952-4317-9860-08288312FAD1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097B918B-8083-4C11-9D9F-2AE1B3449282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40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19E0D84-F01F-44A6-928B-A98FF2BB319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D460F4B-92FC-41F5-9DE4-36EC502D07E1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80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A0BF9B7-8839-425A-819F-65F8BD833633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7A19E17A-847A-4213-9843-8B824C1F9168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8ECD6D6-15EA-4992-B3AF-3BD514883D5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4C64226-9996-4797-BAED-5509E23335CF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431848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F3A1ED-6465-4330-B41C-312EEBBBEDFE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Qi et al. (1994)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956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7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232016"/>
            <a:ext cx="4712984" cy="119698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vegetation indices yield contradictory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reliable predictions are virtually impossible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AAF818-E846-4717-9FF8-DB7EC82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8" y="3942222"/>
            <a:ext cx="1520536" cy="1520536"/>
          </a:xfrm>
          <a:prstGeom prst="rect">
            <a:avLst/>
          </a:prstGeom>
        </p:spPr>
      </p:pic>
      <p:pic>
        <p:nvPicPr>
          <p:cNvPr id="11" name="Grafik 10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7427E88B-CD15-47E7-B702-9683989C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10" y="3942222"/>
            <a:ext cx="1520536" cy="1520536"/>
          </a:xfrm>
          <a:prstGeom prst="rect">
            <a:avLst/>
          </a:prstGeom>
        </p:spPr>
      </p:pic>
      <p:pic>
        <p:nvPicPr>
          <p:cNvPr id="13" name="Grafik 1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5659FF8-C63A-4E10-A889-C1A23C82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2" y="3942222"/>
            <a:ext cx="1508372" cy="1520536"/>
          </a:xfrm>
          <a:prstGeom prst="rect">
            <a:avLst/>
          </a:prstGeom>
        </p:spPr>
      </p:pic>
      <p:pic>
        <p:nvPicPr>
          <p:cNvPr id="15" name="Grafik 14" descr="Ein Bild, das Regen enthält.&#10;&#10;Automatisch generierte Beschreibung">
            <a:extLst>
              <a:ext uri="{FF2B5EF4-FFF2-40B4-BE49-F238E27FC236}">
                <a16:creationId xmlns:a16="http://schemas.microsoft.com/office/drawing/2014/main" id="{64E42B1A-E47C-4099-96F1-83D6FA7E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0" y="3942222"/>
            <a:ext cx="1520536" cy="1520536"/>
          </a:xfrm>
          <a:prstGeom prst="rect">
            <a:avLst/>
          </a:prstGeom>
        </p:spPr>
      </p:pic>
      <p:pic>
        <p:nvPicPr>
          <p:cNvPr id="17" name="Grafik 16" descr="Ein Bild, das alt enthält.&#10;&#10;Automatisch generierte Beschreibung">
            <a:extLst>
              <a:ext uri="{FF2B5EF4-FFF2-40B4-BE49-F238E27FC236}">
                <a16:creationId xmlns:a16="http://schemas.microsoft.com/office/drawing/2014/main" id="{3EDC7C35-AE7F-4A87-BB64-49B857646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852" y="3942222"/>
            <a:ext cx="1520536" cy="152053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9FA8F23-E5D3-4C67-88B4-B4DD941DB7C8}"/>
              </a:ext>
            </a:extLst>
          </p:cNvPr>
          <p:cNvSpPr/>
          <p:nvPr/>
        </p:nvSpPr>
        <p:spPr>
          <a:xfrm>
            <a:off x="9904056" y="3942222"/>
            <a:ext cx="1520536" cy="1520536"/>
          </a:xfrm>
          <a:prstGeom prst="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rgbClr val="006666"/>
                </a:solidFill>
              </a:rPr>
              <a:t>?</a:t>
            </a:r>
            <a:endParaRPr lang="en-US" b="1" dirty="0">
              <a:solidFill>
                <a:srgbClr val="006666"/>
              </a:solidFill>
            </a:endParaRP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143F49FC-45B1-4E46-8A7C-0B162CD3423C}"/>
              </a:ext>
            </a:extLst>
          </p:cNvPr>
          <p:cNvSpPr txBox="1">
            <a:spLocks/>
          </p:cNvSpPr>
          <p:nvPr/>
        </p:nvSpPr>
        <p:spPr>
          <a:xfrm>
            <a:off x="1002404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269F05BA-4CC9-47B3-997D-1C1D04422788}"/>
              </a:ext>
            </a:extLst>
          </p:cNvPr>
          <p:cNvSpPr txBox="1">
            <a:spLocks/>
          </p:cNvSpPr>
          <p:nvPr/>
        </p:nvSpPr>
        <p:spPr>
          <a:xfrm>
            <a:off x="2807606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06F6F0D-8576-4188-8BD8-EDB4EF13F19F}"/>
              </a:ext>
            </a:extLst>
          </p:cNvPr>
          <p:cNvSpPr txBox="1">
            <a:spLocks/>
          </p:cNvSpPr>
          <p:nvPr/>
        </p:nvSpPr>
        <p:spPr>
          <a:xfrm>
            <a:off x="4612808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63776D7-A2DA-4080-AE07-861F6ACC6055}"/>
              </a:ext>
            </a:extLst>
          </p:cNvPr>
          <p:cNvSpPr txBox="1">
            <a:spLocks/>
          </p:cNvSpPr>
          <p:nvPr/>
        </p:nvSpPr>
        <p:spPr>
          <a:xfrm>
            <a:off x="6418010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F22D699-051E-43AA-9B21-3FAF09EF7123}"/>
              </a:ext>
            </a:extLst>
          </p:cNvPr>
          <p:cNvSpPr txBox="1">
            <a:spLocks/>
          </p:cNvSpPr>
          <p:nvPr/>
        </p:nvSpPr>
        <p:spPr>
          <a:xfrm>
            <a:off x="8223212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DD777E1-695E-416F-9011-88105B3355A5}"/>
              </a:ext>
            </a:extLst>
          </p:cNvPr>
          <p:cNvSpPr txBox="1">
            <a:spLocks/>
          </p:cNvSpPr>
          <p:nvPr/>
        </p:nvSpPr>
        <p:spPr>
          <a:xfrm>
            <a:off x="10028414" y="5492255"/>
            <a:ext cx="1296144" cy="313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Vegetation Density Prediction</a:t>
            </a:r>
          </a:p>
        </p:txBody>
      </p:sp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6456184" cy="220509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optimized for very specific set of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only green vegetation, no dead vegetation, no other obstacles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information about height and robustness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is subject to frequent changes</a:t>
            </a:r>
          </a:p>
          <a:p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1289A-2759-40B0-A69A-F2198237416A}"/>
              </a:ext>
            </a:extLst>
          </p:cNvPr>
          <p:cNvSpPr txBox="1"/>
          <p:nvPr/>
        </p:nvSpPr>
        <p:spPr>
          <a:xfrm>
            <a:off x="3719736" y="483199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Recommendation</a:t>
            </a:r>
            <a:endParaRPr lang="de-DE" b="1" dirty="0"/>
          </a:p>
          <a:p>
            <a:pPr lvl="1"/>
            <a:r>
              <a:rPr lang="en-US" dirty="0"/>
              <a:t>With the present results, vegetation indices cannot be used in a reliable way. Further research on this topic is required. </a:t>
            </a:r>
          </a:p>
        </p:txBody>
      </p:sp>
    </p:spTree>
    <p:extLst>
      <p:ext uri="{BB962C8B-B14F-4D97-AF65-F5344CB8AC3E}">
        <p14:creationId xmlns:p14="http://schemas.microsoft.com/office/powerpoint/2010/main" val="37797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Final Thoughts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59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9696544" cy="270915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U-Net and FC-</a:t>
            </a:r>
            <a:r>
              <a:rPr lang="en-US" noProof="0" dirty="0" err="1"/>
              <a:t>DenseNet</a:t>
            </a:r>
            <a:r>
              <a:rPr lang="en-US" noProof="0" dirty="0"/>
              <a:t> both provide respectable predictions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had no marketable outcome, further research possible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Dataset needs more accurate labels and more diverse terrain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Many concerns regarding use of vegetation indices, further research 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</a:t>
            </a:r>
            <a:r>
              <a:rPr lang="en-US" noProof="0"/>
              <a:t>Neural </a:t>
            </a:r>
            <a:r>
              <a:rPr lang="en-US" noProof="0" smtClean="0"/>
              <a:t>Networks (CNN)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800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special subclass of Deep Neural Networks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highly efficient on grid-like data like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extensive reuse of 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consists of convolution / pooling layers</a:t>
            </a:r>
          </a:p>
          <a:p>
            <a:pPr lvl="1"/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874CE4-F598-4E84-A5CF-9D0196DF143F}"/>
              </a:ext>
            </a:extLst>
          </p:cNvPr>
          <p:cNvGrpSpPr/>
          <p:nvPr/>
        </p:nvGrpSpPr>
        <p:grpSpPr>
          <a:xfrm>
            <a:off x="7578285" y="2416772"/>
            <a:ext cx="3433533" cy="3313839"/>
            <a:chOff x="7486774" y="2397722"/>
            <a:chExt cx="3433533" cy="331383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926041C-86D5-4641-A93F-8D4978B96B29}"/>
                </a:ext>
              </a:extLst>
            </p:cNvPr>
            <p:cNvSpPr/>
            <p:nvPr/>
          </p:nvSpPr>
          <p:spPr>
            <a:xfrm>
              <a:off x="8709552" y="3683428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941" tIns="152941" rIns="152941" bIns="152941" numCol="1" spcCol="1270" anchor="ctr" anchorCtr="0">
              <a:noAutofit/>
            </a:bodyPr>
            <a:lstStyle/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kern="1200" dirty="0" err="1"/>
                <a:t>Neural</a:t>
              </a:r>
              <a:r>
                <a:rPr lang="de-DE" sz="1300" kern="1200" dirty="0"/>
                <a:t> Networks</a:t>
              </a:r>
              <a:endParaRPr lang="en-US" sz="1300" kern="120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83E9CFEA-5A95-476C-B7A3-86A8606EFA28}"/>
                </a:ext>
              </a:extLst>
            </p:cNvPr>
            <p:cNvSpPr/>
            <p:nvPr/>
          </p:nvSpPr>
          <p:spPr>
            <a:xfrm rot="16200000">
              <a:off x="9054676" y="35154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49D24D9-885D-4551-8F7B-3E8D3D9D1F31}"/>
                </a:ext>
              </a:extLst>
            </p:cNvPr>
            <p:cNvSpPr/>
            <p:nvPr/>
          </p:nvSpPr>
          <p:spPr>
            <a:xfrm>
              <a:off x="8709552" y="2397722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 err="1"/>
                <a:t>Recurrent</a:t>
              </a:r>
              <a:r>
                <a:rPr lang="de-DE" sz="1100" kern="1200" dirty="0"/>
                <a:t> </a:t>
              </a:r>
              <a:r>
                <a:rPr lang="de-DE" sz="1100" kern="1200" dirty="0" err="1"/>
                <a:t>Neural</a:t>
              </a:r>
              <a:r>
                <a:rPr lang="de-DE" sz="1100" kern="1200" dirty="0"/>
                <a:t> Networks</a:t>
              </a:r>
              <a:endParaRPr lang="en-US" sz="1100" kern="120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2B66E9A-0712-42B0-9C99-85490F95AE93}"/>
                </a:ext>
              </a:extLst>
            </p:cNvPr>
            <p:cNvSpPr/>
            <p:nvPr/>
          </p:nvSpPr>
          <p:spPr>
            <a:xfrm rot="20520000">
              <a:off x="9666065" y="39596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0" bIns="1171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558765B-8DDD-4780-B329-9F15D25E90D8}"/>
                </a:ext>
              </a:extLst>
            </p:cNvPr>
            <p:cNvSpPr/>
            <p:nvPr/>
          </p:nvSpPr>
          <p:spPr>
            <a:xfrm>
              <a:off x="9932331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Auto-encoder</a:t>
              </a:r>
              <a:endParaRPr lang="en-US" sz="1100" kern="120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90BED554-B198-470A-998A-206B29428DF1}"/>
                </a:ext>
              </a:extLst>
            </p:cNvPr>
            <p:cNvSpPr/>
            <p:nvPr/>
          </p:nvSpPr>
          <p:spPr>
            <a:xfrm rot="3240000">
              <a:off x="9432535" y="4678332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0" tIns="11718" rIns="154121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38D96C9-4836-49F7-9397-9C5B398E6472}"/>
                </a:ext>
              </a:extLst>
            </p:cNvPr>
            <p:cNvSpPr/>
            <p:nvPr/>
          </p:nvSpPr>
          <p:spPr>
            <a:xfrm>
              <a:off x="9465271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kern="1200" dirty="0"/>
                <a:t>…</a:t>
              </a:r>
              <a:endParaRPr lang="en-US" sz="1100" kern="120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508AE20-0221-4547-BC14-6F9C8D759A1C}"/>
                </a:ext>
              </a:extLst>
            </p:cNvPr>
            <p:cNvSpPr/>
            <p:nvPr/>
          </p:nvSpPr>
          <p:spPr>
            <a:xfrm rot="18360000">
              <a:off x="8676817" y="4678331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2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1E68D89-1B36-4971-A70F-52CD71870943}"/>
                </a:ext>
              </a:extLst>
            </p:cNvPr>
            <p:cNvSpPr/>
            <p:nvPr/>
          </p:nvSpPr>
          <p:spPr>
            <a:xfrm>
              <a:off x="7953834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b="1" kern="1200" dirty="0" err="1">
                  <a:solidFill>
                    <a:schemeClr val="bg1"/>
                  </a:solidFill>
                </a:rPr>
                <a:t>Convolutional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</a:t>
              </a:r>
              <a:r>
                <a:rPr lang="de-DE" sz="800" b="1" kern="1200" dirty="0" err="1">
                  <a:solidFill>
                    <a:schemeClr val="bg1"/>
                  </a:solidFill>
                </a:rPr>
                <a:t>Neural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Networks</a:t>
              </a:r>
              <a:endParaRPr lang="en-US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CBDADCF-5F43-4340-9B6B-A292129625B2}"/>
                </a:ext>
              </a:extLst>
            </p:cNvPr>
            <p:cNvSpPr/>
            <p:nvPr/>
          </p:nvSpPr>
          <p:spPr>
            <a:xfrm rot="1080000">
              <a:off x="8443287" y="3959599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1FFC0269-1844-4639-9E38-5A9FA79331CB}"/>
                </a:ext>
              </a:extLst>
            </p:cNvPr>
            <p:cNvSpPr/>
            <p:nvPr/>
          </p:nvSpPr>
          <p:spPr>
            <a:xfrm>
              <a:off x="7486774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Generative </a:t>
              </a:r>
              <a:r>
                <a:rPr lang="de-DE" sz="1100" kern="1200" dirty="0" err="1"/>
                <a:t>Adversarial</a:t>
              </a:r>
              <a:r>
                <a:rPr lang="de-DE" sz="1100" kern="1200" dirty="0"/>
                <a:t> Network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2FC1E-A922-4700-9BBA-24EEB416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82ECE-E450-4305-93BC-F28B98DE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560640" cy="3933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/>
              <a:t>N. Horning, C. Russell: </a:t>
            </a:r>
            <a:r>
              <a:rPr lang="en-US" sz="1200" i="1" dirty="0"/>
              <a:t>Global Land Vegetation - An Electronic Textbook. Chapter 4: Plant and Vegetation Community Properties. </a:t>
            </a:r>
            <a:r>
              <a:rPr lang="en-US" sz="1200" dirty="0"/>
              <a:t>2003.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G. Huang, Z. Liu: </a:t>
            </a:r>
            <a:r>
              <a:rPr lang="en-US" sz="1200" i="1" dirty="0"/>
              <a:t>Densely Connected Convolutional Networks. </a:t>
            </a:r>
            <a:r>
              <a:rPr lang="en-US" sz="1200" dirty="0"/>
              <a:t>2017.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A. </a:t>
            </a:r>
            <a:r>
              <a:rPr lang="en-US" sz="1200" dirty="0" err="1"/>
              <a:t>Huete</a:t>
            </a:r>
            <a:r>
              <a:rPr lang="en-US" sz="1200" dirty="0"/>
              <a:t>, K. </a:t>
            </a:r>
            <a:r>
              <a:rPr lang="en-US" sz="1200" dirty="0" err="1"/>
              <a:t>Didan</a:t>
            </a:r>
            <a:r>
              <a:rPr lang="en-US" sz="1200" dirty="0"/>
              <a:t>: </a:t>
            </a:r>
            <a:r>
              <a:rPr lang="en-US" sz="1200" i="1" dirty="0"/>
              <a:t>Overview of the radiometric and biophysical performance of the MODIS vegetation indices. </a:t>
            </a:r>
            <a:r>
              <a:rPr lang="en-US" sz="1200" dirty="0"/>
              <a:t>2002.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A. </a:t>
            </a:r>
            <a:r>
              <a:rPr lang="en-US" sz="1200" dirty="0" err="1"/>
              <a:t>Huete</a:t>
            </a:r>
            <a:r>
              <a:rPr lang="en-US" sz="1200" dirty="0"/>
              <a:t>: </a:t>
            </a:r>
            <a:r>
              <a:rPr lang="en-US" sz="1200" i="1" dirty="0"/>
              <a:t>A soil-adjusted vegetation index (SAVI). 1988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S. </a:t>
            </a:r>
            <a:r>
              <a:rPr lang="en-US" sz="1200" dirty="0" err="1"/>
              <a:t>Jégou</a:t>
            </a:r>
            <a:r>
              <a:rPr lang="en-US" sz="1200" dirty="0"/>
              <a:t>, M. </a:t>
            </a:r>
            <a:r>
              <a:rPr lang="en-US" sz="1200" dirty="0" err="1"/>
              <a:t>Drozdzal</a:t>
            </a:r>
            <a:r>
              <a:rPr lang="en-US" sz="1200" dirty="0"/>
              <a:t>: </a:t>
            </a:r>
            <a:r>
              <a:rPr lang="en-US" sz="1200" i="1" dirty="0"/>
              <a:t>The One Hundred Layers Tiramisu: Fully Convolutional </a:t>
            </a:r>
            <a:r>
              <a:rPr lang="en-US" sz="1200" i="1" dirty="0" err="1"/>
              <a:t>DenseNets</a:t>
            </a:r>
            <a:r>
              <a:rPr lang="en-US" sz="1200" i="1" dirty="0"/>
              <a:t> for Semantic Segmentation. </a:t>
            </a:r>
            <a:r>
              <a:rPr lang="en-US" sz="1200" dirty="0"/>
              <a:t>2017.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J. Qi, A. </a:t>
            </a:r>
            <a:r>
              <a:rPr lang="en-US" sz="1200" dirty="0" err="1"/>
              <a:t>Chehbouni</a:t>
            </a:r>
            <a:r>
              <a:rPr lang="en-US" sz="1200" dirty="0"/>
              <a:t>: </a:t>
            </a:r>
            <a:r>
              <a:rPr lang="en-US" sz="1200" i="1" dirty="0"/>
              <a:t>A Modified Soil Adjusted Vegetation Index. 1994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O. </a:t>
            </a:r>
            <a:r>
              <a:rPr lang="en-US" sz="1200" dirty="0" err="1"/>
              <a:t>Ronneberger</a:t>
            </a:r>
            <a:r>
              <a:rPr lang="en-US" sz="1200" dirty="0"/>
              <a:t>, P. Fischer: </a:t>
            </a:r>
            <a:r>
              <a:rPr lang="en-US" sz="1200" i="1" dirty="0"/>
              <a:t>U-Net: Convolutional Networks for Biomedical Image Segmentation. </a:t>
            </a:r>
            <a:r>
              <a:rPr lang="en-US" sz="1200" dirty="0"/>
              <a:t>2015.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J. </a:t>
            </a:r>
            <a:r>
              <a:rPr lang="en-US" sz="1200" dirty="0" err="1"/>
              <a:t>Weier</a:t>
            </a:r>
            <a:r>
              <a:rPr lang="en-US" sz="1200" dirty="0"/>
              <a:t>, D. Herring: </a:t>
            </a:r>
            <a:r>
              <a:rPr lang="en-US" sz="1200" i="1" dirty="0"/>
              <a:t>Measuring Vegetation (NDVI &amp; EVI). </a:t>
            </a:r>
            <a:r>
              <a:rPr lang="en-US" sz="1200" dirty="0"/>
              <a:t>2000.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X. Xia, B. </a:t>
            </a:r>
            <a:r>
              <a:rPr lang="en-US" sz="1200" dirty="0" err="1"/>
              <a:t>Kulis</a:t>
            </a:r>
            <a:r>
              <a:rPr lang="en-US" sz="1200" dirty="0"/>
              <a:t>: </a:t>
            </a:r>
            <a:r>
              <a:rPr lang="en-US" sz="1200" i="1" dirty="0"/>
              <a:t>W-Net: A Deep Model for Fully Unsupervised Image Segmentation. </a:t>
            </a:r>
            <a:r>
              <a:rPr lang="en-US" sz="1200" dirty="0"/>
              <a:t>2017.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CD45E0-41D8-456A-89F4-CE6800E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FA7095-44A8-4998-A427-484C7D73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69A41A-FA19-4407-B8DC-615F3B54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1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1346" y="3585549"/>
            <a:ext cx="2749307" cy="521211"/>
          </a:xfrm>
        </p:spPr>
        <p:txBody>
          <a:bodyPr/>
          <a:lstStyle/>
          <a:p>
            <a:pPr algn="ctr"/>
            <a:r>
              <a:rPr lang="en-US" noProof="0" dirty="0"/>
              <a:t>Thank you!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8734" y="4439523"/>
            <a:ext cx="3854532" cy="521211"/>
          </a:xfrm>
        </p:spPr>
        <p:txBody>
          <a:bodyPr/>
          <a:lstStyle/>
          <a:p>
            <a:pPr algn="ctr"/>
            <a:r>
              <a:rPr lang="en-US" noProof="0" dirty="0"/>
              <a:t>Question &amp; Discussions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14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3291B-553F-4AA3-9B5F-07C258F1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CNN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DDC34-3F93-49B6-9268-3CD6281B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convolution/pooling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high-level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class predictions, no segmentation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FCN by omitting fully-connected layer, result is low-resolution heatmap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8025B-545B-4754-BA92-F82BCFCF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D30BAB-20E8-430D-98B7-01257F79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B0ADC1-97F0-43E8-9CB5-7F6CF0FA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00094C9-17E1-476C-896D-AAAC4F4D9E5B}"/>
              </a:ext>
            </a:extLst>
          </p:cNvPr>
          <p:cNvGrpSpPr/>
          <p:nvPr/>
        </p:nvGrpSpPr>
        <p:grpSpPr>
          <a:xfrm>
            <a:off x="604342" y="4061215"/>
            <a:ext cx="10804216" cy="1816057"/>
            <a:chOff x="604342" y="3736422"/>
            <a:chExt cx="10804216" cy="1816057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ED9C76D4-663F-4251-9231-D5635A9E7259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976B8FC9-ED76-47CE-85B9-8C17E24678D6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847BDB4A-0CF5-4E7F-96BA-27BA00B4BB04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B609BE22-4FC5-4F5B-AE69-4D1500BE6B64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CBEB77B2-E32B-45CA-A8AF-5B5B8B0EABC6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DDDA3F2-FF20-42DB-BC8C-6FC0A08F978F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C1C995A-2E89-4873-997A-1372DA66FABE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62F7F521-F5C5-4949-BB16-3C2B03E20EDA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hteck 82">
                  <a:extLst>
                    <a:ext uri="{FF2B5EF4-FFF2-40B4-BE49-F238E27FC236}">
                      <a16:creationId xmlns:a16="http://schemas.microsoft.com/office/drawing/2014/main" id="{C161D577-798E-4D15-9C71-A23C16F67ADA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FBD1D94A-F7A2-4BC4-95BC-C174BA50FE38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AD08D0A5-B371-470C-959E-8D6C1FCAC365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feld 80">
                    <a:extLst>
                      <a:ext uri="{FF2B5EF4-FFF2-40B4-BE49-F238E27FC236}">
                        <a16:creationId xmlns:a16="http://schemas.microsoft.com/office/drawing/2014/main" id="{0DA9DF40-CD2E-4A1B-A86E-A3BB5917B9A7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8D4E628-14D1-49AE-B02B-AA0752643733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832B765D-E191-4748-8E05-E55E1A0892CF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B3523BB4-0A45-4285-822F-81FC0D597341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7358763D-AF63-4F33-8B0A-B9A92392F91C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56F23ED2-4738-45F1-B9DE-3BAA3D7416DB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F80BEF9F-3EDD-450A-94D4-CFE801D4E9D6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8D976B2F-A1C2-46DA-9211-8CA4775A149E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AD612FB-06E2-4BC9-8FBC-994D72392D06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8F9A76B9-18AB-4067-AED9-BDB8BFB2AD55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5504513-1248-456F-BA6A-337A991C8F8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2D3ACFA-65D2-402A-8555-04ABEE65033C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532D93E-FBD2-402F-833D-2B444C4F7D91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E7DB338C-767F-4165-B2E9-38B763B0C9F4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1CF5B54B-AED2-42D7-AD28-7391C78BDD5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898A7B40-EB26-4C1A-B4DF-DBB665670C63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62B44F79-2673-4068-A35C-F9306CEC94D3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82C40FC5-32A4-4328-85DA-48FA6AC71022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feld 64">
                    <a:extLst>
                      <a:ext uri="{FF2B5EF4-FFF2-40B4-BE49-F238E27FC236}">
                        <a16:creationId xmlns:a16="http://schemas.microsoft.com/office/drawing/2014/main" id="{48E0A27C-99A3-44A2-861B-2E4EF7EA675C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3A2D18D-9962-4996-BA78-670C356E6CD0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F9F5BF46-0471-4D14-8DD4-AE9051159636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3778B76C-257F-46B1-963F-0C25F53DD07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076EB3D-1D5A-46D5-B0F5-3BC0B929F639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E82C24BC-CF82-4853-A82E-9747FF805E34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4ABD14F1-70F1-4AF9-AF1C-E9DFCCE747FF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2CD76ABE-1FD8-4943-A669-06AA8D200A69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6033F675-238F-4900-A9FA-396059D58E55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488886BA-EC58-461C-9623-A88470C71078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080C217C-202D-44A3-81B9-515E448031E1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feld 54">
                    <a:extLst>
                      <a:ext uri="{FF2B5EF4-FFF2-40B4-BE49-F238E27FC236}">
                        <a16:creationId xmlns:a16="http://schemas.microsoft.com/office/drawing/2014/main" id="{D54C5375-B5A2-4839-85E5-FCE03AB2A86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B45C59B-C318-4F70-AB05-96B77A7A47A5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014BCAEB-8792-4CB5-865A-9762CC5CD004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5311C46-00DC-4FC6-84F8-7727EAD8E411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415621E-9591-481F-9AF2-968BDBAB66F6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F2B0180-9729-44EB-A293-4FA4FBAE8B7B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EDACE70A-3250-4364-AC08-149C62B3B22B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312AB843-40EE-4286-A645-029052381994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86C2D798-D061-40B5-8390-8E7A3405ED9A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67D676CD-F24C-4BF5-B1C2-59FF28C930C6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E23BB82-61C6-4058-A207-F69075287BE0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972F082A-C0A2-447C-B119-B6B02C11DF5E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369E0718-34F5-4449-B05A-2CA8BA8A5637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8D39DA89-C6E4-4814-AD62-92CC403826A0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B8D5732D-9360-47E8-BA2F-04150C246C12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E40A4EA8-E6F0-4BB2-8EB4-7F24C9B5FD85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9EC97DFF-C6BB-4C5D-BF49-FE534FC97C52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32EF3969-0E5F-4906-8516-2675E18E2F4E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E8F170C7-AA03-4854-8046-A8985EC36708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2003198C-F182-429A-895E-EB5ACA85760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72D6430-8F8C-44C7-9546-82CBA0E8DAC3}"/>
                </a:ext>
              </a:extLst>
            </p:cNvPr>
            <p:cNvGrpSpPr/>
            <p:nvPr/>
          </p:nvGrpSpPr>
          <p:grpSpPr>
            <a:xfrm>
              <a:off x="10007384" y="3955894"/>
              <a:ext cx="1401174" cy="1377112"/>
              <a:chOff x="9006577" y="3992175"/>
              <a:chExt cx="1401174" cy="1377112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0416C44D-25F3-48F7-ABAB-15CFE3620E11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30" name="Rechteck 52">
                  <a:extLst>
                    <a:ext uri="{FF2B5EF4-FFF2-40B4-BE49-F238E27FC236}">
                      <a16:creationId xmlns:a16="http://schemas.microsoft.com/office/drawing/2014/main" id="{7202AEB2-E1B9-45D9-98F7-1B225502A989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hteck 52">
                  <a:extLst>
                    <a:ext uri="{FF2B5EF4-FFF2-40B4-BE49-F238E27FC236}">
                      <a16:creationId xmlns:a16="http://schemas.microsoft.com/office/drawing/2014/main" id="{CBDD82D0-2441-49F7-BFE5-7C0481012BC9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52">
                  <a:extLst>
                    <a:ext uri="{FF2B5EF4-FFF2-40B4-BE49-F238E27FC236}">
                      <a16:creationId xmlns:a16="http://schemas.microsoft.com/office/drawing/2014/main" id="{8EE26BA8-0DF6-4787-AFC4-1651A39CD37D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3C037531-FDDF-40D9-984C-26B47AAD3963}"/>
                    </a:ext>
                  </a:extLst>
                </p:cNvPr>
                <p:cNvCxnSpPr>
                  <a:cxnSpLocks/>
                  <a:stCxn id="30" idx="1"/>
                  <a:endCxn id="32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BD76800-7068-4A10-8469-5EFCEAC434F3}"/>
                    </a:ext>
                  </a:extLst>
                </p:cNvPr>
                <p:cNvCxnSpPr>
                  <a:cxnSpLocks/>
                  <a:stCxn id="30" idx="0"/>
                  <a:endCxn id="32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550B4367-319A-42BA-97B0-C74ABAAF1E63}"/>
                    </a:ext>
                  </a:extLst>
                </p:cNvPr>
                <p:cNvCxnSpPr>
                  <a:cxnSpLocks/>
                  <a:stCxn id="31" idx="0"/>
                  <a:endCxn id="32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B29F16A1-0623-42B7-893A-4809CB4DE5D9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810DCC9-095A-4A57-BFED-211636240A7A}"/>
                  </a:ext>
                </a:extLst>
              </p:cNvPr>
              <p:cNvSpPr txBox="1"/>
              <p:nvPr/>
            </p:nvSpPr>
            <p:spPr>
              <a:xfrm>
                <a:off x="9199649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D54CAA4-5249-4C0C-A437-2095284802DD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6C4ADEA-6438-4E6C-B338-9EB7E6469C8F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F5B01E2-5CE0-45CA-9431-454C28EAE2A3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E3BD3B9-A52A-4494-93E6-9246F48144BA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840E331-E661-4561-87CC-612B4D67BC8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7E16D0D-BF47-40F7-BB9A-1F5387801FEC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3CB2B08-CE44-42AE-9E16-E8B0496742D4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3C57811-7CCB-4740-B032-288852DCE05A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746EB68-E951-461C-94C1-5441A7810E10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913B050-9DAB-4B9A-BF47-8AF6D8F3416A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196D204-D507-482A-90F2-9B37982093BF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0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54403-1130-4773-B925-593A3718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C68C9-CD59-4504-8A83-A5FCF544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B686E-44A2-4000-A623-515CBDE6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C54C9-AA12-4FEA-9AC2-449333F9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E0D52FA-0582-48A6-890B-C7B5946A2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76031"/>
            <a:ext cx="3719880" cy="285316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contracting and expanding path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skip connections between paths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segmentation map is smaller than input image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DDA07E5-A27F-4769-B139-51153B6E7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2354954-02B5-43E0-89FD-DE73603F1999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Ronneberger et al. (2015)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949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on ISBI Cell Tracking Challenge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en-US" b="1" noProof="0" dirty="0"/>
              <a:t>PhC-U373    </a:t>
            </a:r>
            <a:br>
              <a:rPr lang="en-US" b="1" noProof="0" dirty="0"/>
            </a:br>
            <a:r>
              <a:rPr lang="en-US" i="1" noProof="0" dirty="0"/>
              <a:t>92.03% average </a:t>
            </a:r>
            <a:r>
              <a:rPr lang="en-US" i="1" noProof="0" dirty="0" err="1"/>
              <a:t>IoU</a:t>
            </a:r>
            <a:endParaRPr lang="en-US" i="1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r>
              <a:rPr lang="de-DE" b="1" dirty="0"/>
              <a:t/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EBD2A93-8EAB-4F63-9EEA-0D32DFBB6967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Ronneberger et al. (2015)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1"/>
            <a:ext cx="10224000" cy="19890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originally designed for image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introduced components called </a:t>
            </a:r>
            <a:r>
              <a:rPr lang="en-US" i="1" noProof="0" dirty="0"/>
              <a:t>Dense Blocks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FCF8240-69AB-4DA4-9FDC-085C74E6894A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Huang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0</TotalTime>
  <Words>2212</Words>
  <Application>Microsoft Office PowerPoint</Application>
  <PresentationFormat>Breitbild</PresentationFormat>
  <Paragraphs>707</Paragraphs>
  <Slides>51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9" baseType="lpstr">
      <vt:lpstr>Frutiger LT Com 45 Light</vt:lpstr>
      <vt:lpstr>Wingdings</vt:lpstr>
      <vt:lpstr>Arial</vt:lpstr>
      <vt:lpstr>Symbol</vt:lpstr>
      <vt:lpstr>Cambria Math</vt:lpstr>
      <vt:lpstr>Lucida Console</vt:lpstr>
      <vt:lpstr>Calibri</vt:lpstr>
      <vt:lpstr>MI</vt:lpstr>
      <vt:lpstr>Master Thesis</vt:lpstr>
      <vt:lpstr>Research Question</vt:lpstr>
      <vt:lpstr>Content</vt:lpstr>
      <vt:lpstr>Image Segmentation</vt:lpstr>
      <vt:lpstr>Convolutional Neural Networks (CNN)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Final Datasets</vt:lpstr>
      <vt:lpstr>Inaccuracies in the Ground Truth</vt:lpstr>
      <vt:lpstr>Class Imbalance</vt:lpstr>
      <vt:lpstr>Class Imbalance – Addressing the Issues</vt:lpstr>
      <vt:lpstr>Image Segmentation</vt:lpstr>
      <vt:lpstr>Implementation and Hardware Specifications</vt:lpstr>
      <vt:lpstr>U-Net Metrics</vt:lpstr>
      <vt:lpstr>U-Net Predictions with Mean IoU</vt:lpstr>
      <vt:lpstr>FC-DenseNet Metrics</vt:lpstr>
      <vt:lpstr>FC-DenseNet Predictions with Mean IoU</vt:lpstr>
      <vt:lpstr>W-Net Metrics</vt:lpstr>
      <vt:lpstr>W-Net Class and Restoration Predictions</vt:lpstr>
      <vt:lpstr>W-Net Class and Restoration Predictions</vt:lpstr>
      <vt:lpstr>Image Segmentation</vt:lpstr>
      <vt:lpstr>Comparison   –   U-Net vs. FC-DenseNet</vt:lpstr>
      <vt:lpstr>Discussion</vt:lpstr>
      <vt:lpstr>Discussion</vt:lpstr>
      <vt:lpstr>Vegetation Analysis</vt:lpstr>
      <vt:lpstr>Spectral Vegetation Indices</vt:lpstr>
      <vt:lpstr>Vegetation Analysis</vt:lpstr>
      <vt:lpstr>Ratio Vegetation Index (RVI)</vt:lpstr>
      <vt:lpstr>Normalized Difference Vegetation Index (NDVI)</vt:lpstr>
      <vt:lpstr>Enhanced Vegetation Index (EVI)</vt:lpstr>
      <vt:lpstr>Soil-Adjusted Vegetation Index (SAVI)</vt:lpstr>
      <vt:lpstr>Modified Soil-Adjusted Vegetation Index (MSAVI)</vt:lpstr>
      <vt:lpstr>Vegetation Analysis</vt:lpstr>
      <vt:lpstr>Discussion</vt:lpstr>
      <vt:lpstr>Discussion</vt:lpstr>
      <vt:lpstr>Conclusion</vt:lpstr>
      <vt:lpstr>Conclusion</vt:lpstr>
      <vt:lpstr>References</vt:lpstr>
      <vt:lpstr>Thank you!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292</cp:revision>
  <dcterms:created xsi:type="dcterms:W3CDTF">2017-05-29T05:49:40Z</dcterms:created>
  <dcterms:modified xsi:type="dcterms:W3CDTF">2020-12-19T06:55:04Z</dcterms:modified>
</cp:coreProperties>
</file>